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  <p:sldMasterId id="2147483656" r:id="rId3"/>
  </p:sldMasterIdLst>
  <p:notesMasterIdLst>
    <p:notesMasterId r:id="rId26"/>
  </p:notesMasterIdLst>
  <p:sldIdLst>
    <p:sldId id="256" r:id="rId4"/>
    <p:sldId id="257" r:id="rId5"/>
    <p:sldId id="275" r:id="rId6"/>
    <p:sldId id="276" r:id="rId7"/>
    <p:sldId id="370" r:id="rId8"/>
    <p:sldId id="259" r:id="rId9"/>
    <p:sldId id="357" r:id="rId10"/>
    <p:sldId id="261" r:id="rId11"/>
    <p:sldId id="262" r:id="rId12"/>
    <p:sldId id="365" r:id="rId13"/>
    <p:sldId id="265" r:id="rId14"/>
    <p:sldId id="369" r:id="rId15"/>
    <p:sldId id="372" r:id="rId16"/>
    <p:sldId id="374" r:id="rId17"/>
    <p:sldId id="267" r:id="rId18"/>
    <p:sldId id="352" r:id="rId19"/>
    <p:sldId id="268" r:id="rId20"/>
    <p:sldId id="376" r:id="rId21"/>
    <p:sldId id="361" r:id="rId22"/>
    <p:sldId id="360" r:id="rId23"/>
    <p:sldId id="371" r:id="rId24"/>
    <p:sldId id="271" r:id="rId25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5"/>
    <a:srgbClr val="FFF4D5"/>
    <a:srgbClr val="EC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6DD5-0A30-46AD-B2E1-F25508726044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FBC11-2ED2-450E-A0CC-CEA7380C6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959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7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62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92DD-C0F3-3DA4-6175-EBB5262BF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16287-26E7-50B1-3D4F-2349FE218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02BC5-BE9A-8EA0-4417-DB1245AB6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D612-461D-C7BB-6D73-A20EAE4E0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43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FBC11-2ED2-450E-A0CC-CEA7380C613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71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1399" y="232758"/>
            <a:ext cx="6455346" cy="631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 algn="ctr">
              <a:defRPr sz="3600" b="1" u="none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Sand Inclusion Composite Structures for Enhanced Ballistic Impact Resistance </a:t>
            </a:r>
            <a:endParaRPr lang="en-IN" sz="16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067B7-7746-147E-4EBA-AA2A25AE4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97" y="239996"/>
            <a:ext cx="720000" cy="790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8B773-DF55-6744-D6F8-1FAF67016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45" y="314867"/>
            <a:ext cx="1558945" cy="49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EC11-2117-78C5-7CD2-6E2909C38175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0"/>
            <a:ext cx="5658196" cy="2327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0" cap="small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Ropar</a:t>
            </a:r>
          </a:p>
        </p:txBody>
      </p:sp>
    </p:spTree>
    <p:extLst>
      <p:ext uri="{BB962C8B-B14F-4D97-AF65-F5344CB8AC3E}">
        <p14:creationId xmlns:p14="http://schemas.microsoft.com/office/powerpoint/2010/main" val="158559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1399" y="232758"/>
            <a:ext cx="6455346" cy="631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 algn="ctr">
              <a:defRPr sz="3600" b="1" u="none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Sand Inclusion Composite Structures for Enhanced Ballistic Impact Resistance </a:t>
            </a:r>
            <a:endParaRPr lang="en-IN" sz="16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067B7-7746-147E-4EBA-AA2A25AE4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97" y="239996"/>
            <a:ext cx="651520" cy="715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8B773-DF55-6744-D6F8-1FAF67016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45" y="314867"/>
            <a:ext cx="1558945" cy="49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EC11-2117-78C5-7CD2-6E2909C38175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0"/>
            <a:ext cx="5658196" cy="2327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0" cap="small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Ropar</a:t>
            </a:r>
          </a:p>
        </p:txBody>
      </p:sp>
    </p:spTree>
    <p:extLst>
      <p:ext uri="{BB962C8B-B14F-4D97-AF65-F5344CB8AC3E}">
        <p14:creationId xmlns:p14="http://schemas.microsoft.com/office/powerpoint/2010/main" val="34329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9A3652-50D4-4FDF-8386-41D9AF369814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31DCAD4-E344-44EC-AB07-C9E97F2AF1A1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2"/>
            <a:ext cx="5658195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22E408-EF1D-4BD0-98E0-8FC4C9B3A82C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7651D7E-4AFA-4EAA-B423-DDD0ED684DAE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500" b="1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7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1399" y="232758"/>
            <a:ext cx="6455346" cy="631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lvl1pPr algn="ctr">
              <a:defRPr sz="3600" b="1" u="none" cap="none" spc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1097279"/>
            <a:ext cx="11779135" cy="53949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24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rgbClr val="002060"/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B998037-E035-4CAB-833F-75CAE5A73D0B}"/>
              </a:ext>
            </a:extLst>
          </p:cNvPr>
          <p:cNvSpPr txBox="1">
            <a:spLocks/>
          </p:cNvSpPr>
          <p:nvPr userDrawn="1"/>
        </p:nvSpPr>
        <p:spPr>
          <a:xfrm>
            <a:off x="0" y="6625240"/>
            <a:ext cx="6096000" cy="2327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cap="small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  <a:endParaRPr lang="en-IN" sz="1600" b="0" cap="small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262772-2230-41D2-9B79-2AECA3A31396}"/>
              </a:ext>
            </a:extLst>
          </p:cNvPr>
          <p:cNvSpPr txBox="1">
            <a:spLocks/>
          </p:cNvSpPr>
          <p:nvPr userDrawn="1"/>
        </p:nvSpPr>
        <p:spPr>
          <a:xfrm>
            <a:off x="11754196" y="6625242"/>
            <a:ext cx="437803" cy="23275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AC095C-C545-42F9-B93D-2B3224753C51}" type="slidenum">
              <a:rPr lang="en-US" sz="16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IN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44364A-DBDE-4F64-9D13-B56BF0C232A3}"/>
              </a:ext>
            </a:extLst>
          </p:cNvPr>
          <p:cNvSpPr txBox="1">
            <a:spLocks/>
          </p:cNvSpPr>
          <p:nvPr userDrawn="1"/>
        </p:nvSpPr>
        <p:spPr>
          <a:xfrm>
            <a:off x="-1" y="-1"/>
            <a:ext cx="12191999" cy="23275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</a:rPr>
              <a:t>Polymer Matrix Sand Composites for Enhanced Ballistic Impact Resistance</a:t>
            </a:r>
            <a:endParaRPr lang="en-IN" sz="1600" b="1" i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067B7-7746-147E-4EBA-AA2A25AE4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97" y="239996"/>
            <a:ext cx="720000" cy="790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8B773-DF55-6744-D6F8-1FAF67016F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45" y="314867"/>
            <a:ext cx="1558945" cy="4970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EC11-2117-78C5-7CD2-6E2909C38175}"/>
              </a:ext>
            </a:extLst>
          </p:cNvPr>
          <p:cNvSpPr txBox="1">
            <a:spLocks/>
          </p:cNvSpPr>
          <p:nvPr userDrawn="1"/>
        </p:nvSpPr>
        <p:spPr>
          <a:xfrm>
            <a:off x="6096000" y="6625240"/>
            <a:ext cx="5658196" cy="2327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0" cap="small" baseline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Ropar</a:t>
            </a:r>
          </a:p>
        </p:txBody>
      </p:sp>
    </p:spTree>
    <p:extLst>
      <p:ext uri="{BB962C8B-B14F-4D97-AF65-F5344CB8AC3E}">
        <p14:creationId xmlns:p14="http://schemas.microsoft.com/office/powerpoint/2010/main" val="135797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33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81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33.gi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gif"/><Relationship Id="rId2" Type="http://schemas.openxmlformats.org/officeDocument/2006/relationships/image" Target="../media/image4.jpeg"/><Relationship Id="rId16" Type="http://schemas.openxmlformats.org/officeDocument/2006/relationships/image" Target="../media/image3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5" Type="http://schemas.openxmlformats.org/officeDocument/2006/relationships/image" Target="../media/image35.gif"/><Relationship Id="rId10" Type="http://schemas.openxmlformats.org/officeDocument/2006/relationships/image" Target="../media/image30.gif"/><Relationship Id="rId4" Type="http://schemas.openxmlformats.org/officeDocument/2006/relationships/image" Target="../media/image24.png"/><Relationship Id="rId9" Type="http://schemas.openxmlformats.org/officeDocument/2006/relationships/image" Target="../media/image29.gif"/><Relationship Id="rId1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rix.hu/pdf/136066972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3.jpe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72.jpeg"/><Relationship Id="rId2" Type="http://schemas.openxmlformats.org/officeDocument/2006/relationships/image" Target="../media/image64.jp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1" Type="http://schemas.openxmlformats.org/officeDocument/2006/relationships/image" Target="../media/image71.png"/><Relationship Id="rId5" Type="http://schemas.openxmlformats.org/officeDocument/2006/relationships/image" Target="../media/image67.jpe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6.jpeg"/><Relationship Id="rId9" Type="http://schemas.openxmlformats.org/officeDocument/2006/relationships/image" Target="../media/image58.png"/><Relationship Id="rId14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7.jpeg"/><Relationship Id="rId7" Type="http://schemas.microsoft.com/office/2007/relationships/hdphoto" Target="../media/hdphoto2.wdp"/><Relationship Id="rId12" Type="http://schemas.openxmlformats.org/officeDocument/2006/relationships/image" Target="../media/image8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jpeg"/><Relationship Id="rId5" Type="http://schemas.openxmlformats.org/officeDocument/2006/relationships/image" Target="../media/image79.jp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8.jpeg"/><Relationship Id="rId9" Type="http://schemas.openxmlformats.org/officeDocument/2006/relationships/image" Target="../media/image82.jpeg"/><Relationship Id="rId14" Type="http://schemas.openxmlformats.org/officeDocument/2006/relationships/image" Target="../media/image8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11"/>
          <p:cNvSpPr txBox="1">
            <a:spLocks/>
          </p:cNvSpPr>
          <p:nvPr/>
        </p:nvSpPr>
        <p:spPr>
          <a:xfrm>
            <a:off x="3704716" y="5793777"/>
            <a:ext cx="5340795" cy="66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Department of Mechanical Engineering</a:t>
            </a:r>
          </a:p>
          <a:p>
            <a:pPr>
              <a:spcBef>
                <a:spcPts val="500"/>
              </a:spcBef>
            </a:pPr>
            <a:r>
              <a:rPr lang="en-US" sz="1600" b="0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Indian Institute of Technology, Ropar</a:t>
            </a:r>
          </a:p>
          <a:p>
            <a:endParaRPr lang="en-IN" b="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13882-6464-4A96-96D5-EA4F95F404DE}"/>
              </a:ext>
            </a:extLst>
          </p:cNvPr>
          <p:cNvSpPr/>
          <p:nvPr/>
        </p:nvSpPr>
        <p:spPr>
          <a:xfrm>
            <a:off x="1756282" y="1991574"/>
            <a:ext cx="9021799" cy="857864"/>
          </a:xfrm>
          <a:prstGeom prst="roundRect">
            <a:avLst>
              <a:gd name="adj" fmla="val 25458"/>
            </a:avLst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180340"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Sand Inclusion Composite Structures for Enhanced Ballistic Impact Resistance </a:t>
            </a:r>
            <a:endParaRPr lang="en-IN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420F2-362E-B6F5-B4B5-566B8464D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14" y="4607603"/>
            <a:ext cx="1080000" cy="1186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A7BD22-5F45-3465-CC67-4D0BC971A1A2}"/>
              </a:ext>
            </a:extLst>
          </p:cNvPr>
          <p:cNvSpPr txBox="1"/>
          <p:nvPr/>
        </p:nvSpPr>
        <p:spPr>
          <a:xfrm>
            <a:off x="510669" y="451959"/>
            <a:ext cx="113426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r>
              <a:rPr lang="en-IN" sz="2600" b="1" baseline="30000" dirty="0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IN" sz="2600" b="1" dirty="0">
                <a:solidFill>
                  <a:schemeClr val="accent5">
                    <a:lumMod val="50000"/>
                  </a:schemeClr>
                </a:solidFill>
              </a:rPr>
              <a:t> International Conference on Mechanics of Advanced Materials and Structures</a:t>
            </a:r>
          </a:p>
          <a:p>
            <a:pPr algn="ctr"/>
            <a:r>
              <a:rPr lang="en-IN" sz="2600" b="1" dirty="0">
                <a:solidFill>
                  <a:schemeClr val="accent5">
                    <a:lumMod val="50000"/>
                  </a:schemeClr>
                </a:solidFill>
              </a:rPr>
              <a:t>(ICMAMS 2024)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2F91B-30F0-4BE6-AAD5-086F825D6285}"/>
              </a:ext>
            </a:extLst>
          </p:cNvPr>
          <p:cNvSpPr txBox="1"/>
          <p:nvPr/>
        </p:nvSpPr>
        <p:spPr>
          <a:xfrm>
            <a:off x="3892583" y="3115777"/>
            <a:ext cx="474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Presented By: Nishika Nakka, IIT Ropar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E8433-8576-5634-4F01-05AB572C4666}"/>
              </a:ext>
            </a:extLst>
          </p:cNvPr>
          <p:cNvSpPr txBox="1"/>
          <p:nvPr/>
        </p:nvSpPr>
        <p:spPr>
          <a:xfrm>
            <a:off x="2085599" y="3607831"/>
            <a:ext cx="8192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/>
              <a:t>Contributors : </a:t>
            </a:r>
            <a:r>
              <a:rPr lang="en-IN" i="1" dirty="0"/>
              <a:t>Nishika Nakka, Sai Sahasra </a:t>
            </a:r>
            <a:r>
              <a:rPr lang="en-IN" i="1" dirty="0" err="1"/>
              <a:t>Surkanti</a:t>
            </a:r>
            <a:r>
              <a:rPr lang="en-IN" i="1" dirty="0"/>
              <a:t>, </a:t>
            </a:r>
            <a:r>
              <a:rPr lang="en-IN" i="1" dirty="0" err="1"/>
              <a:t>Bommiditha</a:t>
            </a:r>
            <a:r>
              <a:rPr lang="en-IN" i="1" dirty="0"/>
              <a:t> </a:t>
            </a:r>
            <a:r>
              <a:rPr lang="en-IN" i="1" dirty="0" err="1"/>
              <a:t>Jyothsnavi</a:t>
            </a:r>
            <a:r>
              <a:rPr lang="en-IN" i="1" dirty="0"/>
              <a:t>, Manas Thakur, Srikant Sekhar </a:t>
            </a:r>
            <a:r>
              <a:rPr lang="en-IN" i="1" dirty="0" err="1"/>
              <a:t>Padhee</a:t>
            </a:r>
            <a:endParaRPr lang="en-IN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3A2D5-19EE-673A-37B4-419719D22E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0" y="5629873"/>
            <a:ext cx="993285" cy="974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9BAB9-BFA8-E64C-944C-1FC791F243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420" y="5887590"/>
            <a:ext cx="2129950" cy="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06B81A7-4594-ADA3-85D3-71A258012BF1}"/>
              </a:ext>
            </a:extLst>
          </p:cNvPr>
          <p:cNvSpPr/>
          <p:nvPr/>
        </p:nvSpPr>
        <p:spPr>
          <a:xfrm>
            <a:off x="290513" y="1057102"/>
            <a:ext cx="566854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Properties Extraction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6" cy="780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80630-BC32-38BB-0AB6-E431F1C7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" t="1634" r="46500" b="1148"/>
          <a:stretch/>
        </p:blipFill>
        <p:spPr>
          <a:xfrm>
            <a:off x="308352" y="1406034"/>
            <a:ext cx="5650705" cy="519874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3C5582-C547-274E-78B8-D395FD67DFD5}"/>
              </a:ext>
            </a:extLst>
          </p:cNvPr>
          <p:cNvSpPr/>
          <p:nvPr/>
        </p:nvSpPr>
        <p:spPr>
          <a:xfrm>
            <a:off x="6096002" y="1418864"/>
            <a:ext cx="5614427" cy="5185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5D3863A3-5BC5-07E5-9262-CFA2D7C3B953}"/>
              </a:ext>
            </a:extLst>
          </p:cNvPr>
          <p:cNvSpPr/>
          <p:nvPr/>
        </p:nvSpPr>
        <p:spPr>
          <a:xfrm>
            <a:off x="6096001" y="1419335"/>
            <a:ext cx="5614428" cy="551980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Finalized Models of RVE</a:t>
            </a:r>
            <a:endParaRPr kumimoji="0" lang="en-US" sz="18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7A6B-8B91-2D18-E858-6D9D0E9F1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07" y="1996914"/>
            <a:ext cx="1233823" cy="928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B566E-08FF-4799-F84D-3B4C401841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29" y="1996915"/>
            <a:ext cx="1233823" cy="928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95994-1B2C-0BA7-6EEE-C98C211AC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57" y="1996913"/>
            <a:ext cx="1233824" cy="940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36F7F-7995-6901-E203-ACCEDE5A06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73" y="1996914"/>
            <a:ext cx="1235328" cy="928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52F8E632-6065-3D1E-AC7C-CDC20642F263}"/>
              </a:ext>
            </a:extLst>
          </p:cNvPr>
          <p:cNvSpPr/>
          <p:nvPr/>
        </p:nvSpPr>
        <p:spPr>
          <a:xfrm>
            <a:off x="6096000" y="3027870"/>
            <a:ext cx="5614427" cy="857969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Imposed BCs to Evaluate Stresses and Strains in Respected Directions and Planes</a:t>
            </a:r>
            <a:endParaRPr kumimoji="0" lang="en-US" sz="16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7D9BEE-EC37-3BE9-228E-D3BD6B0CE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7114" r="36200" b="19568"/>
          <a:stretch/>
        </p:blipFill>
        <p:spPr>
          <a:xfrm>
            <a:off x="6150464" y="4042936"/>
            <a:ext cx="81067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E13463-979F-11B2-5377-011739EA3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t="6071" r="37259" b="21953"/>
          <a:stretch/>
        </p:blipFill>
        <p:spPr>
          <a:xfrm>
            <a:off x="7076937" y="4052101"/>
            <a:ext cx="83951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7319E-6A8C-8533-4F01-5A4C335C2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8" t="13447" r="33567" b="14577"/>
          <a:stretch/>
        </p:blipFill>
        <p:spPr>
          <a:xfrm>
            <a:off x="8003402" y="4052103"/>
            <a:ext cx="819705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CD5B9-1AB0-477E-BC37-D9FC9A611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7114" r="36200" b="19568"/>
          <a:stretch/>
        </p:blipFill>
        <p:spPr>
          <a:xfrm>
            <a:off x="8917134" y="4052101"/>
            <a:ext cx="810679" cy="754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3BBA0-311B-11DD-F64E-A8A6AABCA3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t="6071" r="37259" b="21953"/>
          <a:stretch/>
        </p:blipFill>
        <p:spPr>
          <a:xfrm>
            <a:off x="9823785" y="4052103"/>
            <a:ext cx="839518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5ACFFF-7EF7-4718-D299-2EC96A0BB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8" t="13447" r="33567" b="14577"/>
          <a:stretch/>
        </p:blipFill>
        <p:spPr>
          <a:xfrm>
            <a:off x="10734140" y="4042937"/>
            <a:ext cx="932327" cy="763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193A56-28B1-E15B-852B-10C789A52A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5" t="13331" r="36000" b="26709"/>
          <a:stretch/>
        </p:blipFill>
        <p:spPr>
          <a:xfrm>
            <a:off x="6149063" y="5307813"/>
            <a:ext cx="809986" cy="73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CD1E66-DF63-7DE6-FDEA-F5EC7B9DC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9" t="13005" r="36449" b="26940"/>
          <a:stretch/>
        </p:blipFill>
        <p:spPr>
          <a:xfrm>
            <a:off x="7050233" y="5314333"/>
            <a:ext cx="838801" cy="73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D2829D-660E-FB67-BC39-1B60365E318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3660" r="32222" b="10704"/>
          <a:stretch/>
        </p:blipFill>
        <p:spPr>
          <a:xfrm>
            <a:off x="7971230" y="5304556"/>
            <a:ext cx="819004" cy="738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BD499A-B48C-EDCA-4CA7-9DA12B59393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1611" r="32080" b="10162"/>
          <a:stretch/>
        </p:blipFill>
        <p:spPr>
          <a:xfrm>
            <a:off x="8881388" y="5300746"/>
            <a:ext cx="819003" cy="745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84F601-418B-A3F1-8281-7A7FD85CF4D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1" t="11517" r="32080" b="2574"/>
          <a:stretch/>
        </p:blipFill>
        <p:spPr>
          <a:xfrm>
            <a:off x="9827722" y="5301419"/>
            <a:ext cx="838801" cy="751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808BBC-3A71-BD92-FDBD-3BB611ADA9D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3" t="11247" r="32079" b="2845"/>
          <a:stretch/>
        </p:blipFill>
        <p:spPr>
          <a:xfrm>
            <a:off x="10800244" y="5301419"/>
            <a:ext cx="838801" cy="754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4999B-E34C-0E6E-8C98-A6803D47D025}"/>
              </a:ext>
            </a:extLst>
          </p:cNvPr>
          <p:cNvSpPr txBox="1"/>
          <p:nvPr/>
        </p:nvSpPr>
        <p:spPr>
          <a:xfrm>
            <a:off x="6279971" y="4776416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37BD6-8331-127A-B697-EFB42E35ACC7}"/>
              </a:ext>
            </a:extLst>
          </p:cNvPr>
          <p:cNvSpPr txBox="1"/>
          <p:nvPr/>
        </p:nvSpPr>
        <p:spPr>
          <a:xfrm>
            <a:off x="7263353" y="4793189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FA8FED-CD86-A38B-6173-97E6864685C8}"/>
              </a:ext>
            </a:extLst>
          </p:cNvPr>
          <p:cNvSpPr txBox="1"/>
          <p:nvPr/>
        </p:nvSpPr>
        <p:spPr>
          <a:xfrm>
            <a:off x="8193338" y="4790540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04A5D7-C82F-5326-D460-0270D0D15A3B}"/>
              </a:ext>
            </a:extLst>
          </p:cNvPr>
          <p:cNvSpPr txBox="1"/>
          <p:nvPr/>
        </p:nvSpPr>
        <p:spPr>
          <a:xfrm>
            <a:off x="9140348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A5B6B-15F0-E0A5-9ED9-02A4AD7333FD}"/>
              </a:ext>
            </a:extLst>
          </p:cNvPr>
          <p:cNvSpPr txBox="1"/>
          <p:nvPr/>
        </p:nvSpPr>
        <p:spPr>
          <a:xfrm>
            <a:off x="10050505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C7350-FC1B-D82B-261F-814C882DB1BE}"/>
              </a:ext>
            </a:extLst>
          </p:cNvPr>
          <p:cNvSpPr txBox="1"/>
          <p:nvPr/>
        </p:nvSpPr>
        <p:spPr>
          <a:xfrm>
            <a:off x="11089094" y="4805725"/>
            <a:ext cx="581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EFF985-8339-8EEA-0597-DCA0491C6975}"/>
              </a:ext>
            </a:extLst>
          </p:cNvPr>
          <p:cNvSpPr txBox="1"/>
          <p:nvPr/>
        </p:nvSpPr>
        <p:spPr>
          <a:xfrm>
            <a:off x="2256964" y="1057102"/>
            <a:ext cx="174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RVE Modelling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D8A0A-EB2E-5354-DA16-5DFB4DAE368C}"/>
              </a:ext>
            </a:extLst>
          </p:cNvPr>
          <p:cNvSpPr/>
          <p:nvPr/>
        </p:nvSpPr>
        <p:spPr>
          <a:xfrm>
            <a:off x="6096000" y="1048310"/>
            <a:ext cx="561442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BCs For Effective Properties Extraction </a:t>
            </a:r>
          </a:p>
        </p:txBody>
      </p:sp>
    </p:spTree>
    <p:extLst>
      <p:ext uri="{BB962C8B-B14F-4D97-AF65-F5344CB8AC3E}">
        <p14:creationId xmlns:p14="http://schemas.microsoft.com/office/powerpoint/2010/main" val="161219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5FAB-BF57-5424-2F17-038893A7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FA0771-6288-8911-552B-2B772CF9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Simulation Studies Results and Findings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C38713-66CA-04E9-689B-93AC3EEE6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911B5-4B59-9AD4-90D8-56F68B64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8" y="1047748"/>
            <a:ext cx="2975005" cy="2552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C9851F-07A8-67C5-9D50-8E061A94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28"/>
          <a:stretch/>
        </p:blipFill>
        <p:spPr>
          <a:xfrm>
            <a:off x="3474402" y="1047748"/>
            <a:ext cx="3115173" cy="2552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F92AF5-D889-D0B0-FEEC-7FEBE541E3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89"/>
          <a:stretch/>
        </p:blipFill>
        <p:spPr>
          <a:xfrm>
            <a:off x="6695122" y="1047748"/>
            <a:ext cx="2877503" cy="2552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A412F-9E15-D537-A5D2-6149015D5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8" y="3723637"/>
            <a:ext cx="2975005" cy="2711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376B6B-8F32-C4FC-9128-F717C99EA8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29" b="-1"/>
          <a:stretch/>
        </p:blipFill>
        <p:spPr>
          <a:xfrm>
            <a:off x="3474402" y="3723637"/>
            <a:ext cx="3115172" cy="2691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D82BDB-332F-7C73-C42E-3C8E3D755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122" y="3723637"/>
            <a:ext cx="2877504" cy="2691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F6DD4-6950-5CD1-A13D-F4C790C145F1}"/>
              </a:ext>
            </a:extLst>
          </p:cNvPr>
          <p:cNvSpPr/>
          <p:nvPr/>
        </p:nvSpPr>
        <p:spPr>
          <a:xfrm>
            <a:off x="9686925" y="1271588"/>
            <a:ext cx="2257425" cy="1757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increase in the elastic moduli (E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,E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,E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was observed with increase in diameter and composition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B808BF-FBD8-7B0A-053A-581AB2B07009}"/>
              </a:ext>
            </a:extLst>
          </p:cNvPr>
          <p:cNvSpPr/>
          <p:nvPr/>
        </p:nvSpPr>
        <p:spPr>
          <a:xfrm>
            <a:off x="9686925" y="3967164"/>
            <a:ext cx="2290763" cy="1928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notable increase in shear modulus (G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was observed with larger inclusion size and volume fraction.</a:t>
            </a:r>
          </a:p>
        </p:txBody>
      </p:sp>
    </p:spTree>
    <p:extLst>
      <p:ext uri="{BB962C8B-B14F-4D97-AF65-F5344CB8AC3E}">
        <p14:creationId xmlns:p14="http://schemas.microsoft.com/office/powerpoint/2010/main" val="38488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2400" dirty="0">
                <a:solidFill>
                  <a:schemeClr val="tx1"/>
                </a:solidFill>
              </a:rPr>
              <a:t>Microstructural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8"/>
            <a:ext cx="741730" cy="7276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0F3A575-0D9B-92DE-2F10-DDFD088E3D17}"/>
              </a:ext>
            </a:extLst>
          </p:cNvPr>
          <p:cNvGrpSpPr/>
          <p:nvPr/>
        </p:nvGrpSpPr>
        <p:grpSpPr>
          <a:xfrm>
            <a:off x="765810" y="998480"/>
            <a:ext cx="5158740" cy="5589270"/>
            <a:chOff x="1146810" y="754380"/>
            <a:chExt cx="5158740" cy="55892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F7C6AC-CB7E-8E61-170F-9BB64751C7A1}"/>
                </a:ext>
              </a:extLst>
            </p:cNvPr>
            <p:cNvGrpSpPr/>
            <p:nvPr/>
          </p:nvGrpSpPr>
          <p:grpSpPr>
            <a:xfrm>
              <a:off x="1168400" y="802780"/>
              <a:ext cx="5137150" cy="5540870"/>
              <a:chOff x="1168400" y="802780"/>
              <a:chExt cx="5137150" cy="554087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2FAAF08-6B3B-62F5-A1EA-AAA20C8C1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719" y="807423"/>
                <a:ext cx="2224088" cy="18100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3" name="TextBox 3">
                <a:extLst>
                  <a:ext uri="{FF2B5EF4-FFF2-40B4-BE49-F238E27FC236}">
                    <a16:creationId xmlns:a16="http://schemas.microsoft.com/office/drawing/2014/main" id="{D106870C-593E-7669-12A0-7E559CE3436C}"/>
                  </a:ext>
                </a:extLst>
              </p:cNvPr>
              <p:cNvSpPr txBox="1"/>
              <p:nvPr/>
            </p:nvSpPr>
            <p:spPr>
              <a:xfrm>
                <a:off x="2425696" y="842009"/>
                <a:ext cx="1058550" cy="1951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20%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C059691-3DD0-F911-EFB2-402508B5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5505" y="802780"/>
                <a:ext cx="2128055" cy="18108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TextBox 8">
                <a:extLst>
                  <a:ext uri="{FF2B5EF4-FFF2-40B4-BE49-F238E27FC236}">
                    <a16:creationId xmlns:a16="http://schemas.microsoft.com/office/drawing/2014/main" id="{3279F699-42AA-3270-F94D-0194C7530F56}"/>
                  </a:ext>
                </a:extLst>
              </p:cNvPr>
              <p:cNvSpPr txBox="1"/>
              <p:nvPr/>
            </p:nvSpPr>
            <p:spPr>
              <a:xfrm>
                <a:off x="4605741" y="856931"/>
                <a:ext cx="1048299" cy="1951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00FF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30%</a:t>
                </a:r>
                <a:endParaRPr lang="en-IN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C89E5A8-01BD-3167-D70B-DD16DB249B2C}"/>
                  </a:ext>
                </a:extLst>
              </p:cNvPr>
              <p:cNvGrpSpPr/>
              <p:nvPr/>
            </p:nvGrpSpPr>
            <p:grpSpPr>
              <a:xfrm>
                <a:off x="1168400" y="2690410"/>
                <a:ext cx="4451350" cy="1781578"/>
                <a:chOff x="-35230" y="-599094"/>
                <a:chExt cx="4937584" cy="893001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13E1CED3-C46E-8BB6-9B80-6A92C4AFD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5230" y="-599091"/>
                  <a:ext cx="2463412" cy="89285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6710A6F-72A6-FAB2-DE56-08F19F7AF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5913" y="-599094"/>
                  <a:ext cx="2396441" cy="8930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3" name="TextBox 10">
                  <a:extLst>
                    <a:ext uri="{FF2B5EF4-FFF2-40B4-BE49-F238E27FC236}">
                      <a16:creationId xmlns:a16="http://schemas.microsoft.com/office/drawing/2014/main" id="{0895A6A5-73A1-024C-A7F0-21D9717DC99D}"/>
                    </a:ext>
                  </a:extLst>
                </p:cNvPr>
                <p:cNvSpPr txBox="1"/>
                <p:nvPr/>
              </p:nvSpPr>
              <p:spPr>
                <a:xfrm>
                  <a:off x="1250045" y="-595488"/>
                  <a:ext cx="2111376" cy="3270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050" b="1" kern="1200" dirty="0">
                      <a:solidFill>
                        <a:srgbClr val="00FF00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0.425mm, 40%</a:t>
                  </a:r>
                  <a:endParaRPr lang="en-IN" sz="10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</p:grpSp>
          <p:sp>
            <p:nvSpPr>
              <p:cNvPr id="57" name="TextBox 11">
                <a:extLst>
                  <a:ext uri="{FF2B5EF4-FFF2-40B4-BE49-F238E27FC236}">
                    <a16:creationId xmlns:a16="http://schemas.microsoft.com/office/drawing/2014/main" id="{BC4BDBB7-46C5-AC0D-99A2-4A53046120B5}"/>
                  </a:ext>
                </a:extLst>
              </p:cNvPr>
              <p:cNvSpPr txBox="1"/>
              <p:nvPr/>
            </p:nvSpPr>
            <p:spPr>
              <a:xfrm>
                <a:off x="4606296" y="2742204"/>
                <a:ext cx="1699254" cy="2700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050" b="1" kern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0.425mm, 50%</a:t>
                </a:r>
                <a:endParaRPr lang="en-IN" sz="105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4283C13-2E3A-F654-FA09-5E642C902794}"/>
                  </a:ext>
                </a:extLst>
              </p:cNvPr>
              <p:cNvGrpSpPr/>
              <p:nvPr/>
            </p:nvGrpSpPr>
            <p:grpSpPr>
              <a:xfrm>
                <a:off x="1175430" y="4544812"/>
                <a:ext cx="2967946" cy="1798838"/>
                <a:chOff x="1995254" y="-1227820"/>
                <a:chExt cx="2698208" cy="919424"/>
              </a:xfrm>
            </p:grpSpPr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03658D7A-D2A5-39F9-CC8D-F16950924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5254" y="-1227820"/>
                  <a:ext cx="1987316" cy="9194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0" name="TextBox 19">
                  <a:extLst>
                    <a:ext uri="{FF2B5EF4-FFF2-40B4-BE49-F238E27FC236}">
                      <a16:creationId xmlns:a16="http://schemas.microsoft.com/office/drawing/2014/main" id="{ED6026C8-F6C9-8D84-47FC-1E5BB6C1F2F8}"/>
                    </a:ext>
                  </a:extLst>
                </p:cNvPr>
                <p:cNvSpPr txBox="1"/>
                <p:nvPr/>
              </p:nvSpPr>
              <p:spPr>
                <a:xfrm>
                  <a:off x="3135986" y="-1191149"/>
                  <a:ext cx="1557476" cy="3270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050" b="1" kern="120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0.6mm, 40%</a:t>
                  </a:r>
                  <a:endParaRPr lang="en-IN" sz="105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endParaRPr>
                </a:p>
              </p:txBody>
            </p:sp>
          </p:grpSp>
          <p:pic>
            <p:nvPicPr>
              <p:cNvPr id="59" name="Picture 1">
                <a:extLst>
                  <a:ext uri="{FF2B5EF4-FFF2-40B4-BE49-F238E27FC236}">
                    <a16:creationId xmlns:a16="http://schemas.microsoft.com/office/drawing/2014/main" id="{BB136D7D-564F-12DD-5F34-9B702022F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812" y="4556123"/>
                <a:ext cx="2185987" cy="177323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23">
                <a:extLst>
                  <a:ext uri="{FF2B5EF4-FFF2-40B4-BE49-F238E27FC236}">
                    <a16:creationId xmlns:a16="http://schemas.microsoft.com/office/drawing/2014/main" id="{AB96848A-CCB9-8B33-484A-340BC6935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3287" y="4629149"/>
                <a:ext cx="1062038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>
                    <a:ln>
                      <a:noFill/>
                    </a:ln>
                    <a:solidFill>
                      <a:srgbClr val="00FF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0.6mm, 60%</a:t>
                </a:r>
                <a:endPara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FF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74FA7AA-BB1F-09E1-A1DF-03603A4F09F8}"/>
                  </a:ext>
                </a:extLst>
              </p:cNvPr>
              <p:cNvSpPr/>
              <p:nvPr/>
            </p:nvSpPr>
            <p:spPr>
              <a:xfrm rot="19088790">
                <a:off x="1947568" y="1131921"/>
                <a:ext cx="242523" cy="28886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5C8F9A-3F5D-BE8F-A768-FEF2E0F25C25}"/>
                  </a:ext>
                </a:extLst>
              </p:cNvPr>
              <p:cNvSpPr txBox="1"/>
              <p:nvPr/>
            </p:nvSpPr>
            <p:spPr>
              <a:xfrm>
                <a:off x="2087880" y="1341120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Agglomeration</a:t>
                </a:r>
                <a:endParaRPr lang="en-IN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8AAFF56-E185-29D0-36DD-FA4867F20F79}"/>
                  </a:ext>
                </a:extLst>
              </p:cNvPr>
              <p:cNvSpPr/>
              <p:nvPr/>
            </p:nvSpPr>
            <p:spPr>
              <a:xfrm>
                <a:off x="3977640" y="1188720"/>
                <a:ext cx="91440" cy="137160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7FDA6D-006B-B5C8-D8DF-FD66A50457CD}"/>
                  </a:ext>
                </a:extLst>
              </p:cNvPr>
              <p:cNvSpPr txBox="1"/>
              <p:nvPr/>
            </p:nvSpPr>
            <p:spPr>
              <a:xfrm>
                <a:off x="3992880" y="1280160"/>
                <a:ext cx="1021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FF00"/>
                    </a:solidFill>
                  </a:rPr>
                  <a:t>Sand</a:t>
                </a:r>
                <a:r>
                  <a:rPr lang="en-US" sz="900" dirty="0">
                    <a:solidFill>
                      <a:srgbClr val="00FF00"/>
                    </a:solidFill>
                  </a:rPr>
                  <a:t> </a:t>
                </a:r>
                <a:r>
                  <a:rPr lang="en-US" sz="900" b="1" dirty="0">
                    <a:solidFill>
                      <a:srgbClr val="00FF00"/>
                    </a:solidFill>
                  </a:rPr>
                  <a:t>Particles</a:t>
                </a:r>
                <a:endParaRPr lang="en-IN" sz="900" b="1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F53656A-9519-F650-5263-BAC4C16E76A6}"/>
                  </a:ext>
                </a:extLst>
              </p:cNvPr>
              <p:cNvSpPr/>
              <p:nvPr/>
            </p:nvSpPr>
            <p:spPr>
              <a:xfrm rot="19088790">
                <a:off x="1916453" y="3168838"/>
                <a:ext cx="212545" cy="225591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00FF00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C779CD-AA89-8544-6326-024A8787AA51}"/>
                  </a:ext>
                </a:extLst>
              </p:cNvPr>
              <p:cNvSpPr txBox="1"/>
              <p:nvPr/>
            </p:nvSpPr>
            <p:spPr>
              <a:xfrm>
                <a:off x="2106930" y="3274695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00FF00"/>
                    </a:solidFill>
                  </a:rPr>
                  <a:t>Voids</a:t>
                </a:r>
                <a:endParaRPr lang="en-IN" sz="1000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8E4AFA6-E3C1-4862-DF59-58C5F63AC62C}"/>
                  </a:ext>
                </a:extLst>
              </p:cNvPr>
              <p:cNvSpPr/>
              <p:nvPr/>
            </p:nvSpPr>
            <p:spPr>
              <a:xfrm rot="19088790">
                <a:off x="3556871" y="4146677"/>
                <a:ext cx="350732" cy="35339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DD27185-22CA-459B-79CC-D5B860AD6300}"/>
                  </a:ext>
                </a:extLst>
              </p:cNvPr>
              <p:cNvSpPr txBox="1"/>
              <p:nvPr/>
            </p:nvSpPr>
            <p:spPr>
              <a:xfrm>
                <a:off x="3945255" y="4050983"/>
                <a:ext cx="1021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Agglomeration</a:t>
                </a:r>
                <a:endParaRPr lang="en-IN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0A7F8F-407F-9223-F76B-F78FB022623A}"/>
                  </a:ext>
                </a:extLst>
              </p:cNvPr>
              <p:cNvSpPr txBox="1"/>
              <p:nvPr/>
            </p:nvSpPr>
            <p:spPr>
              <a:xfrm>
                <a:off x="4388168" y="5440679"/>
                <a:ext cx="10210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solidFill>
                      <a:srgbClr val="00FF00"/>
                    </a:solidFill>
                  </a:rPr>
                  <a:t>Sand</a:t>
                </a:r>
                <a:r>
                  <a:rPr lang="en-US" sz="900" dirty="0">
                    <a:solidFill>
                      <a:srgbClr val="00FF00"/>
                    </a:solidFill>
                  </a:rPr>
                  <a:t> </a:t>
                </a:r>
                <a:r>
                  <a:rPr lang="en-US" sz="900" b="1" dirty="0">
                    <a:solidFill>
                      <a:srgbClr val="00FF00"/>
                    </a:solidFill>
                  </a:rPr>
                  <a:t>Particles</a:t>
                </a:r>
                <a:endParaRPr lang="en-IN" sz="900" b="1" dirty="0">
                  <a:solidFill>
                    <a:srgbClr val="00FF00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499473B-C8EE-4FD9-56D9-FDA2E0BEFEE3}"/>
                  </a:ext>
                </a:extLst>
              </p:cNvPr>
              <p:cNvSpPr/>
              <p:nvPr/>
            </p:nvSpPr>
            <p:spPr>
              <a:xfrm>
                <a:off x="4515803" y="5617845"/>
                <a:ext cx="91440" cy="137160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9698C33-B9D0-2D58-8AEF-CA6FBAA3D845}"/>
                  </a:ext>
                </a:extLst>
              </p:cNvPr>
              <p:cNvGrpSpPr/>
              <p:nvPr/>
            </p:nvGrpSpPr>
            <p:grpSpPr>
              <a:xfrm>
                <a:off x="3012277" y="6271578"/>
                <a:ext cx="347664" cy="60166"/>
                <a:chOff x="3009900" y="2529840"/>
                <a:chExt cx="397057" cy="7620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71876B1-B30F-FC75-291C-9A7AFD38CC24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311D710-743C-5A19-2F05-2F15E1504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78A916F-9B61-D307-E6D4-0861084C2AF3}"/>
                  </a:ext>
                </a:extLst>
              </p:cNvPr>
              <p:cNvGrpSpPr/>
              <p:nvPr/>
            </p:nvGrpSpPr>
            <p:grpSpPr>
              <a:xfrm>
                <a:off x="3464715" y="6257291"/>
                <a:ext cx="330998" cy="60166"/>
                <a:chOff x="3009900" y="2529840"/>
                <a:chExt cx="397057" cy="76200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FB6804C2-9CF2-B3F0-4313-BC0FAD245BFB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289A4F0-88E4-C50D-6053-4A8DAD75E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9B6CDC-66F7-7A0C-CF34-EE2C757C2053}"/>
                  </a:ext>
                </a:extLst>
              </p:cNvPr>
              <p:cNvGrpSpPr/>
              <p:nvPr/>
            </p:nvGrpSpPr>
            <p:grpSpPr>
              <a:xfrm>
                <a:off x="5274465" y="4407060"/>
                <a:ext cx="330998" cy="60166"/>
                <a:chOff x="3009900" y="2529840"/>
                <a:chExt cx="397057" cy="762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42046EF-6412-469F-A45F-50CEFF986FC0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24D18E5-6538-21D0-2F24-B4640F7C9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FD00190-56E7-49DB-7E9B-7F424A7469EB}"/>
                  </a:ext>
                </a:extLst>
              </p:cNvPr>
              <p:cNvGrpSpPr/>
              <p:nvPr/>
            </p:nvGrpSpPr>
            <p:grpSpPr>
              <a:xfrm>
                <a:off x="3036090" y="4402297"/>
                <a:ext cx="347666" cy="60166"/>
                <a:chOff x="3009900" y="2529840"/>
                <a:chExt cx="397057" cy="76200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1755CAF-4EAD-37FF-0BEB-C450E4B9246D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74930A1-ECF5-9B9A-BA80-C8F8010AD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36C4E33-47F2-8E24-89F6-D8E6DF89D751}"/>
                  </a:ext>
                </a:extLst>
              </p:cNvPr>
              <p:cNvGrpSpPr/>
              <p:nvPr/>
            </p:nvGrpSpPr>
            <p:grpSpPr>
              <a:xfrm>
                <a:off x="5281609" y="2544922"/>
                <a:ext cx="330998" cy="60166"/>
                <a:chOff x="3009900" y="2529840"/>
                <a:chExt cx="397057" cy="762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7F3668-3452-0948-BD9C-CB8D9FD67BED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300" dirty="0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A0DF75A-1693-92EF-83C5-28F5B5F09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98E66CB-D544-9C2E-AF73-23D2C98E92FE}"/>
                  </a:ext>
                </a:extLst>
              </p:cNvPr>
              <p:cNvGrpSpPr/>
              <p:nvPr/>
            </p:nvGrpSpPr>
            <p:grpSpPr>
              <a:xfrm>
                <a:off x="3050378" y="2544922"/>
                <a:ext cx="347666" cy="60166"/>
                <a:chOff x="3009900" y="2529840"/>
                <a:chExt cx="397057" cy="7620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5ABFB91-E36C-EC24-052F-C0D1E28EF03F}"/>
                    </a:ext>
                  </a:extLst>
                </p:cNvPr>
                <p:cNvSpPr/>
                <p:nvPr/>
              </p:nvSpPr>
              <p:spPr>
                <a:xfrm>
                  <a:off x="3009900" y="2529840"/>
                  <a:ext cx="394335" cy="76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" dirty="0">
                      <a:solidFill>
                        <a:schemeClr val="tx1"/>
                      </a:solidFill>
                    </a:rPr>
                    <a:t>500 µm</a:t>
                  </a:r>
                  <a:endParaRPr lang="en-IN" sz="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A029B6B-0B43-5CAF-D2A7-113CBE1E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1467" y="2537462"/>
                  <a:ext cx="39549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192B66-8BBB-FBC1-F47C-156B98062E96}"/>
                </a:ext>
              </a:extLst>
            </p:cNvPr>
            <p:cNvSpPr txBox="1"/>
            <p:nvPr/>
          </p:nvSpPr>
          <p:spPr>
            <a:xfrm>
              <a:off x="1146810" y="86106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F3E1FF-959A-9F92-CA3A-9F6B9D34CBAB}"/>
                </a:ext>
              </a:extLst>
            </p:cNvPr>
            <p:cNvSpPr txBox="1"/>
            <p:nvPr/>
          </p:nvSpPr>
          <p:spPr>
            <a:xfrm>
              <a:off x="3524250" y="8382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077B1A-C93E-66BB-5C9E-81D7674074B1}"/>
                </a:ext>
              </a:extLst>
            </p:cNvPr>
            <p:cNvSpPr txBox="1"/>
            <p:nvPr/>
          </p:nvSpPr>
          <p:spPr>
            <a:xfrm>
              <a:off x="1200150" y="27432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7477B8-6DE0-34B5-CB39-DB2A97E1D34D}"/>
                </a:ext>
              </a:extLst>
            </p:cNvPr>
            <p:cNvSpPr txBox="1"/>
            <p:nvPr/>
          </p:nvSpPr>
          <p:spPr>
            <a:xfrm>
              <a:off x="3505200" y="272415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2A1030-0977-0EA2-6E56-BA7271843F9C}"/>
                </a:ext>
              </a:extLst>
            </p:cNvPr>
            <p:cNvSpPr txBox="1"/>
            <p:nvPr/>
          </p:nvSpPr>
          <p:spPr>
            <a:xfrm>
              <a:off x="1219200" y="461010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56AF9-BE5E-45ED-1A39-785233FFDC5A}"/>
                </a:ext>
              </a:extLst>
            </p:cNvPr>
            <p:cNvSpPr txBox="1"/>
            <p:nvPr/>
          </p:nvSpPr>
          <p:spPr>
            <a:xfrm>
              <a:off x="3486150" y="4629150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f)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D813CA-5BE2-C7EB-B302-F60B78EBDBC7}"/>
                </a:ext>
              </a:extLst>
            </p:cNvPr>
            <p:cNvSpPr/>
            <p:nvPr/>
          </p:nvSpPr>
          <p:spPr>
            <a:xfrm>
              <a:off x="3535680" y="5775960"/>
              <a:ext cx="815340" cy="353378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DCB90B-EF76-889B-80EF-5FE25F39CD47}"/>
                </a:ext>
              </a:extLst>
            </p:cNvPr>
            <p:cNvSpPr txBox="1"/>
            <p:nvPr/>
          </p:nvSpPr>
          <p:spPr>
            <a:xfrm>
              <a:off x="4369594" y="6002654"/>
              <a:ext cx="1466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Weaker Matrix Regions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8A03AC-FD71-0AB3-8D5E-CBAF90553844}"/>
                </a:ext>
              </a:extLst>
            </p:cNvPr>
            <p:cNvSpPr/>
            <p:nvPr/>
          </p:nvSpPr>
          <p:spPr>
            <a:xfrm rot="19088790">
              <a:off x="2682828" y="3766422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D24AED-E282-0F27-897E-FD660DAA16E4}"/>
                </a:ext>
              </a:extLst>
            </p:cNvPr>
            <p:cNvSpPr/>
            <p:nvPr/>
          </p:nvSpPr>
          <p:spPr>
            <a:xfrm rot="19088790">
              <a:off x="2314934" y="2182813"/>
              <a:ext cx="211860" cy="20761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EC166-04A7-7B6A-325D-A8FFFEE292CC}"/>
                </a:ext>
              </a:extLst>
            </p:cNvPr>
            <p:cNvSpPr txBox="1"/>
            <p:nvPr/>
          </p:nvSpPr>
          <p:spPr>
            <a:xfrm>
              <a:off x="2621280" y="3836670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FF00"/>
                  </a:solidFill>
                </a:rPr>
                <a:t>Voids</a:t>
              </a:r>
              <a:endParaRPr lang="en-IN" sz="1000" dirty="0">
                <a:solidFill>
                  <a:srgbClr val="00FF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2ED98B-6E79-03B1-653D-DB8789E45F49}"/>
                </a:ext>
              </a:extLst>
            </p:cNvPr>
            <p:cNvSpPr txBox="1"/>
            <p:nvPr/>
          </p:nvSpPr>
          <p:spPr>
            <a:xfrm>
              <a:off x="2467927" y="1986915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Voids</a:t>
              </a:r>
              <a:endParaRPr lang="en-IN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5706A53-CE97-E884-B4D0-09A775D7FD5D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20" y="6126480"/>
              <a:ext cx="356711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BD3669-3313-4F50-C004-7A909811AD88}"/>
                </a:ext>
              </a:extLst>
            </p:cNvPr>
            <p:cNvSpPr/>
            <p:nvPr/>
          </p:nvSpPr>
          <p:spPr>
            <a:xfrm>
              <a:off x="3482340" y="4922520"/>
              <a:ext cx="1104900" cy="65532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6A18D1-5DA6-31DD-76F6-0CE7A0F62FBE}"/>
                </a:ext>
              </a:extLst>
            </p:cNvPr>
            <p:cNvCxnSpPr>
              <a:cxnSpLocks/>
            </p:cNvCxnSpPr>
            <p:nvPr/>
          </p:nvCxnSpPr>
          <p:spPr>
            <a:xfrm>
              <a:off x="4587240" y="5257800"/>
              <a:ext cx="302260" cy="0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2C3BAD-7102-D540-5C31-10956771C7A9}"/>
                </a:ext>
              </a:extLst>
            </p:cNvPr>
            <p:cNvSpPr txBox="1"/>
            <p:nvPr/>
          </p:nvSpPr>
          <p:spPr>
            <a:xfrm>
              <a:off x="4779010" y="5165724"/>
              <a:ext cx="1466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Denser Regions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AF34F5-BEB6-793E-073D-C29AC6EB6DE9}"/>
                </a:ext>
              </a:extLst>
            </p:cNvPr>
            <p:cNvSpPr/>
            <p:nvPr/>
          </p:nvSpPr>
          <p:spPr>
            <a:xfrm rot="19088790">
              <a:off x="4130510" y="3238447"/>
              <a:ext cx="136219" cy="1220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7C4200-B0C3-EC24-564C-4FF155622314}"/>
                </a:ext>
              </a:extLst>
            </p:cNvPr>
            <p:cNvSpPr txBox="1"/>
            <p:nvPr/>
          </p:nvSpPr>
          <p:spPr>
            <a:xfrm>
              <a:off x="4136708" y="3055619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Sand</a:t>
              </a:r>
              <a:r>
                <a:rPr lang="en-US" sz="900" dirty="0">
                  <a:solidFill>
                    <a:srgbClr val="FF0000"/>
                  </a:solidFill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</a:rPr>
                <a:t>Particles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9B2F7D-4F4A-8379-72AE-560B409B2F2C}"/>
                </a:ext>
              </a:extLst>
            </p:cNvPr>
            <p:cNvSpPr/>
            <p:nvPr/>
          </p:nvSpPr>
          <p:spPr>
            <a:xfrm rot="19088790">
              <a:off x="5217257" y="3061569"/>
              <a:ext cx="214166" cy="19951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E51DFD-7AF7-3B73-B92D-49951E92C5AA}"/>
                </a:ext>
              </a:extLst>
            </p:cNvPr>
            <p:cNvSpPr txBox="1"/>
            <p:nvPr/>
          </p:nvSpPr>
          <p:spPr>
            <a:xfrm>
              <a:off x="4852035" y="3258503"/>
              <a:ext cx="1021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</a:rPr>
                <a:t>Agglomeration</a:t>
              </a:r>
              <a:endParaRPr lang="en-IN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994670-9476-72E3-D041-01A91F052003}"/>
                </a:ext>
              </a:extLst>
            </p:cNvPr>
            <p:cNvSpPr/>
            <p:nvPr/>
          </p:nvSpPr>
          <p:spPr>
            <a:xfrm rot="19088790">
              <a:off x="1429982" y="970984"/>
              <a:ext cx="184456" cy="1192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7A14CD-209B-6000-1113-2B83225FCCF7}"/>
                </a:ext>
              </a:extLst>
            </p:cNvPr>
            <p:cNvSpPr txBox="1"/>
            <p:nvPr/>
          </p:nvSpPr>
          <p:spPr>
            <a:xfrm>
              <a:off x="1470660" y="754380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Agglomeration</a:t>
              </a:r>
              <a:endParaRPr lang="en-IN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A27F14-4665-3333-6582-8F6A889443BD}"/>
                </a:ext>
              </a:extLst>
            </p:cNvPr>
            <p:cNvSpPr/>
            <p:nvPr/>
          </p:nvSpPr>
          <p:spPr>
            <a:xfrm>
              <a:off x="5196840" y="1950720"/>
              <a:ext cx="91440" cy="13716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B14B1D-60A0-CF99-3FAD-E0F5AC75B987}"/>
                </a:ext>
              </a:extLst>
            </p:cNvPr>
            <p:cNvSpPr/>
            <p:nvPr/>
          </p:nvSpPr>
          <p:spPr>
            <a:xfrm>
              <a:off x="4381500" y="2324100"/>
              <a:ext cx="91440" cy="13716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6E2C27-0F9B-D245-41C2-78AAC120395E}"/>
                </a:ext>
              </a:extLst>
            </p:cNvPr>
            <p:cNvSpPr/>
            <p:nvPr/>
          </p:nvSpPr>
          <p:spPr>
            <a:xfrm rot="19088790">
              <a:off x="2519660" y="5098146"/>
              <a:ext cx="170856" cy="20500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2380B3-66BE-9E59-ACAD-0B8FA58FF55B}"/>
                </a:ext>
              </a:extLst>
            </p:cNvPr>
            <p:cNvSpPr txBox="1"/>
            <p:nvPr/>
          </p:nvSpPr>
          <p:spPr>
            <a:xfrm>
              <a:off x="2403158" y="4912994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Sand</a:t>
              </a:r>
              <a:r>
                <a:rPr lang="en-US" sz="900" dirty="0">
                  <a:solidFill>
                    <a:srgbClr val="FF0000"/>
                  </a:solidFill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</a:rPr>
                <a:t>Particles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003440F-947C-FE81-F263-E6EB05B6E28B}"/>
                </a:ext>
              </a:extLst>
            </p:cNvPr>
            <p:cNvSpPr/>
            <p:nvPr/>
          </p:nvSpPr>
          <p:spPr>
            <a:xfrm rot="19088790">
              <a:off x="2676479" y="3372723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35CADA-CB37-2E38-789F-C320DA6823C4}"/>
                </a:ext>
              </a:extLst>
            </p:cNvPr>
            <p:cNvSpPr/>
            <p:nvPr/>
          </p:nvSpPr>
          <p:spPr>
            <a:xfrm rot="19088790">
              <a:off x="2847930" y="3290173"/>
              <a:ext cx="140418" cy="127270"/>
            </a:xfrm>
            <a:prstGeom prst="ellipse">
              <a:avLst/>
            </a:prstGeom>
            <a:noFill/>
            <a:ln>
              <a:solidFill>
                <a:srgbClr val="00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FF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3DDA8D-ECA5-0EE6-DA3D-158F57BE9AEF}"/>
                </a:ext>
              </a:extLst>
            </p:cNvPr>
            <p:cNvSpPr txBox="1"/>
            <p:nvPr/>
          </p:nvSpPr>
          <p:spPr>
            <a:xfrm>
              <a:off x="2536508" y="3442969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00FF00"/>
                  </a:solidFill>
                </a:rPr>
                <a:t>Sand</a:t>
              </a:r>
              <a:r>
                <a:rPr lang="en-US" sz="900" dirty="0">
                  <a:solidFill>
                    <a:srgbClr val="00FF00"/>
                  </a:solidFill>
                </a:rPr>
                <a:t> </a:t>
              </a:r>
              <a:r>
                <a:rPr lang="en-US" sz="900" b="1" dirty="0">
                  <a:solidFill>
                    <a:srgbClr val="00FF00"/>
                  </a:solidFill>
                </a:rPr>
                <a:t>Particles</a:t>
              </a:r>
              <a:endParaRPr lang="en-IN" sz="900" b="1" dirty="0">
                <a:solidFill>
                  <a:srgbClr val="00FF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E69E7F-EDB2-D7D7-F896-559CE06FC2EF}"/>
                </a:ext>
              </a:extLst>
            </p:cNvPr>
            <p:cNvSpPr/>
            <p:nvPr/>
          </p:nvSpPr>
          <p:spPr>
            <a:xfrm rot="19088790">
              <a:off x="2516145" y="5347356"/>
              <a:ext cx="139524" cy="12538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DFC88-E6CC-D1CA-8511-8EC75186E176}"/>
                </a:ext>
              </a:extLst>
            </p:cNvPr>
            <p:cNvSpPr/>
            <p:nvPr/>
          </p:nvSpPr>
          <p:spPr>
            <a:xfrm rot="21423924">
              <a:off x="2601272" y="6039426"/>
              <a:ext cx="748191" cy="21545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621CBC-853B-260A-D961-45761EB948BF}"/>
                </a:ext>
              </a:extLst>
            </p:cNvPr>
            <p:cNvSpPr txBox="1"/>
            <p:nvPr/>
          </p:nvSpPr>
          <p:spPr>
            <a:xfrm>
              <a:off x="2735580" y="5813108"/>
              <a:ext cx="1021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Crack</a:t>
              </a:r>
              <a:endParaRPr lang="en-IN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AE9273-5E1F-4B76-0C59-58B5100A6790}"/>
                </a:ext>
              </a:extLst>
            </p:cNvPr>
            <p:cNvSpPr/>
            <p:nvPr/>
          </p:nvSpPr>
          <p:spPr>
            <a:xfrm rot="19088790">
              <a:off x="1307261" y="4986473"/>
              <a:ext cx="984977" cy="98607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BBCD9A-49E6-4B9E-715D-9D786580559A}"/>
                </a:ext>
              </a:extLst>
            </p:cNvPr>
            <p:cNvSpPr txBox="1"/>
            <p:nvPr/>
          </p:nvSpPr>
          <p:spPr>
            <a:xfrm>
              <a:off x="1368108" y="5948044"/>
              <a:ext cx="1021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Denser Regions</a:t>
              </a:r>
              <a:endParaRPr lang="en-IN" sz="9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F66E9CA-DB77-9E29-6ADC-D6988AA50857}"/>
              </a:ext>
            </a:extLst>
          </p:cNvPr>
          <p:cNvSpPr txBox="1"/>
          <p:nvPr/>
        </p:nvSpPr>
        <p:spPr>
          <a:xfrm>
            <a:off x="5648774" y="1173724"/>
            <a:ext cx="6065535" cy="44745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: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refined manufacturing process enabled a more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uniform sand distribution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a certain limit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Fewer agglomerations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small grain sizes and lower weight fractions a),b).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Particles did not increased agglomerations although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higher percentages increased agglomerations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owing to minor inconsistency in filling or dispersion c).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Denser sand regions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weak matrix regions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observed when increased percentage of sand.</a:t>
            </a:r>
          </a:p>
        </p:txBody>
      </p:sp>
    </p:spTree>
    <p:extLst>
      <p:ext uri="{BB962C8B-B14F-4D97-AF65-F5344CB8AC3E}">
        <p14:creationId xmlns:p14="http://schemas.microsoft.com/office/powerpoint/2010/main" val="188104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66948-D65D-09EA-17BE-A3772CA8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30144E-76F0-81DB-0109-7E784EDC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Preliminary Projectile Impact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5D667F-BE05-5CE7-2C36-2A9E83EEB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F633A-1B7A-F5E0-D195-14629DF7E6F7}"/>
              </a:ext>
            </a:extLst>
          </p:cNvPr>
          <p:cNvSpPr txBox="1"/>
          <p:nvPr/>
        </p:nvSpPr>
        <p:spPr>
          <a:xfrm>
            <a:off x="271282" y="1103868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695E4-B0EA-9F21-75D6-EC218603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1" y="1489528"/>
            <a:ext cx="4063002" cy="2146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C3EBC3-D750-32BE-4665-C0542DD04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91430"/>
            <a:ext cx="4122057" cy="223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8A131-6164-4C14-10A0-8A8736519D2D}"/>
              </a:ext>
            </a:extLst>
          </p:cNvPr>
          <p:cNvSpPr txBox="1"/>
          <p:nvPr/>
        </p:nvSpPr>
        <p:spPr>
          <a:xfrm>
            <a:off x="737454" y="3584729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ER20-05        Back Face ER20-05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6D371-4830-1AE9-CD32-1BC3A66DD584}"/>
              </a:ext>
            </a:extLst>
          </p:cNvPr>
          <p:cNvSpPr txBox="1"/>
          <p:nvPr/>
        </p:nvSpPr>
        <p:spPr>
          <a:xfrm>
            <a:off x="657626" y="6190043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LY15-05        Back Face LY15-05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A0402-2C23-67CB-3152-0A4995A2CBB7}"/>
              </a:ext>
            </a:extLst>
          </p:cNvPr>
          <p:cNvCxnSpPr/>
          <p:nvPr/>
        </p:nvCxnSpPr>
        <p:spPr>
          <a:xfrm>
            <a:off x="4744569" y="2526954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E16E2B-3467-DFA4-A1DE-DA4DFF2A2B77}"/>
              </a:ext>
            </a:extLst>
          </p:cNvPr>
          <p:cNvCxnSpPr/>
          <p:nvPr/>
        </p:nvCxnSpPr>
        <p:spPr>
          <a:xfrm>
            <a:off x="4766340" y="5190325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DB1B47-B351-F428-F965-E95D0559924C}"/>
              </a:ext>
            </a:extLst>
          </p:cNvPr>
          <p:cNvSpPr txBox="1"/>
          <p:nvPr/>
        </p:nvSpPr>
        <p:spPr>
          <a:xfrm>
            <a:off x="5287803" y="2100388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ER, EH grade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t=20mm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 </a:t>
            </a:r>
          </a:p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=0.5,0.3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GI Sheets, 1Mesh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56374-42D0-DA7B-769D-1BD51B3D1D3A}"/>
              </a:ext>
            </a:extLst>
          </p:cNvPr>
          <p:cNvSpPr txBox="1"/>
          <p:nvPr/>
        </p:nvSpPr>
        <p:spPr>
          <a:xfrm>
            <a:off x="5251518" y="4778274"/>
            <a:ext cx="1954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t=15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d=0.6mm</a:t>
            </a:r>
          </a:p>
          <a:p>
            <a:pPr algn="just"/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=0.5,0.3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1GI Sheet, 1 Mesh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E3B1A-1B5B-7E11-1AD6-A5907BD40E82}"/>
              </a:ext>
            </a:extLst>
          </p:cNvPr>
          <p:cNvSpPr txBox="1"/>
          <p:nvPr/>
        </p:nvSpPr>
        <p:spPr>
          <a:xfrm>
            <a:off x="7132320" y="1547262"/>
            <a:ext cx="4696825" cy="4401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Assertions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samples were subjected to ballistic testing using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INSAS rifle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distance of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LY15_05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showed a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bullet impact 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sample ER20_05.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Corrugated Mesh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Fragmentation upon Multi-hit.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LY20_05 had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more visible cracks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suggesting it absorbed more impact energy due to crack propagation.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2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Preliminary Projectile Impact Studies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1ED51-5AF9-44EC-9917-B0C06C056441}"/>
              </a:ext>
            </a:extLst>
          </p:cNvPr>
          <p:cNvSpPr txBox="1"/>
          <p:nvPr/>
        </p:nvSpPr>
        <p:spPr>
          <a:xfrm>
            <a:off x="271282" y="1103868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Projectile Impact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6AF68-65D2-C01F-CAA9-F6E2256C523F}"/>
              </a:ext>
            </a:extLst>
          </p:cNvPr>
          <p:cNvSpPr txBox="1"/>
          <p:nvPr/>
        </p:nvSpPr>
        <p:spPr>
          <a:xfrm>
            <a:off x="737454" y="3584729"/>
            <a:ext cx="42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LY80-04_2      Back Face LY80_04_2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D04DA-2C6A-9D87-5150-D7932CBFC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0" y="1480638"/>
            <a:ext cx="4321040" cy="2038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EA937-DEA6-1AC2-8CE8-63ACAC9A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52" y="4107907"/>
            <a:ext cx="4375605" cy="178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2C830-DFDA-028F-C1FD-8367FFF20EB1}"/>
              </a:ext>
            </a:extLst>
          </p:cNvPr>
          <p:cNvSpPr txBox="1"/>
          <p:nvPr/>
        </p:nvSpPr>
        <p:spPr>
          <a:xfrm>
            <a:off x="686653" y="5928787"/>
            <a:ext cx="464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Face LY80-04_1          Side Face LY80_04_1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9E93B8-B261-E53A-EB82-2852B52C8801}"/>
              </a:ext>
            </a:extLst>
          </p:cNvPr>
          <p:cNvCxnSpPr/>
          <p:nvPr/>
        </p:nvCxnSpPr>
        <p:spPr>
          <a:xfrm>
            <a:off x="4976798" y="2454383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4CC787-FD57-EC77-F939-FA3E99BCE06B}"/>
              </a:ext>
            </a:extLst>
          </p:cNvPr>
          <p:cNvSpPr txBox="1"/>
          <p:nvPr/>
        </p:nvSpPr>
        <p:spPr>
          <a:xfrm>
            <a:off x="5505516" y="1897188"/>
            <a:ext cx="211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t=80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d=0.425mm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GI corrugated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Mesh corrugated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74D298-DEDC-FEF6-3356-E9A8DB7DA1CB}"/>
              </a:ext>
            </a:extLst>
          </p:cNvPr>
          <p:cNvCxnSpPr/>
          <p:nvPr/>
        </p:nvCxnSpPr>
        <p:spPr>
          <a:xfrm>
            <a:off x="5056626" y="5001640"/>
            <a:ext cx="496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CC3127-B93B-91A0-1A43-4F3B0A2941F4}"/>
              </a:ext>
            </a:extLst>
          </p:cNvPr>
          <p:cNvSpPr txBox="1"/>
          <p:nvPr/>
        </p:nvSpPr>
        <p:spPr>
          <a:xfrm>
            <a:off x="5512773" y="4458959"/>
            <a:ext cx="211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LY, HY grade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t=80 mm 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d=0.425mm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GI corrugated</a:t>
            </a:r>
          </a:p>
          <a:p>
            <a:pPr algn="just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Mesh corrugated.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DEABC-BE9A-B536-D698-058C18D4827E}"/>
              </a:ext>
            </a:extLst>
          </p:cNvPr>
          <p:cNvSpPr txBox="1"/>
          <p:nvPr/>
        </p:nvSpPr>
        <p:spPr>
          <a:xfrm>
            <a:off x="7236728" y="1495924"/>
            <a:ext cx="4853672" cy="45550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Assertions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in the first figure, Ballistic testing using an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INSAS rifle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sample showed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incomplete penetration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fired and further delamination due to increased layering.</a:t>
            </a:r>
          </a:p>
          <a:p>
            <a:pPr algn="just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sample in the second figure was tested with an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 rifle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sample showed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bullet’s trajectory deflection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due to alternate corrugations.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increased damage along the thickness suggests the dominant effect of layering in structure with bullet deuteriation as a major contributor.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8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B723B9C-453F-07BF-3E4B-916172EA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solidFill>
                  <a:schemeClr val="tx1"/>
                </a:solidFill>
              </a:rPr>
              <a:t>Conclusion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67AE7-98AE-6DA6-7766-B0814F50FAA3}"/>
              </a:ext>
            </a:extLst>
          </p:cNvPr>
          <p:cNvSpPr txBox="1"/>
          <p:nvPr/>
        </p:nvSpPr>
        <p:spPr>
          <a:xfrm>
            <a:off x="773906" y="1376695"/>
            <a:ext cx="1064418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appropriate polymer matrix was selected by incorporating experimental procedures.</a:t>
            </a:r>
          </a:p>
          <a:p>
            <a:pPr algn="just"/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process was refined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implementing thorough empirical procedures in order to achieve consistent optimal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Young’s modulus, Impact Strength, and hardness was observed via experimental tests.</a:t>
            </a:r>
          </a:p>
          <a:p>
            <a:pPr algn="just"/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get a broader prospect of the material behavior upon variation in constituent elements,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performed on different RVEs.</a:t>
            </a:r>
          </a:p>
          <a:p>
            <a:pPr algn="just"/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increase in inclusion size and volume fraction an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Young’s modulus and the shear modulus was observed.</a:t>
            </a:r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Ballistic tests were carried out on samples made with epoxy grades LY556 and ER099 with unique configurations and the samples made of LY556 exhibited 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larger impact area due to their higher stiffness, leading to enhanced impact absorption compared to ER-099 samples. However, an increase in the number of layers resulted in observed delamination due to elevated stress concentration at the interfaces.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2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CF65C-E5F2-1F75-CAC3-7EAABD1A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E4303A-A712-D3D5-E167-51D3589E9875}"/>
              </a:ext>
            </a:extLst>
          </p:cNvPr>
          <p:cNvSpPr/>
          <p:nvPr/>
        </p:nvSpPr>
        <p:spPr>
          <a:xfrm>
            <a:off x="0" y="1031827"/>
            <a:ext cx="9900138" cy="559341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FEEE4-8635-B327-0AC4-A464CADC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3681E-1918-1C4F-CA25-FFEB8FB6D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669E7A-0D9C-9F47-3CA8-52E10F60F41B}"/>
              </a:ext>
            </a:extLst>
          </p:cNvPr>
          <p:cNvSpPr txBox="1"/>
          <p:nvPr/>
        </p:nvSpPr>
        <p:spPr>
          <a:xfrm>
            <a:off x="271282" y="1195683"/>
            <a:ext cx="95612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Marx, J.,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Portanova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Rabiei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2020. Performance of composite metal foam armors against various threat sizes. Journal of Composites Science, 4(4), p.176.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Wadley, H.N.G., Dharmasena, K.P.,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O'Masta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M.R. and Wetzel, J.J., 2013. Impact response of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aluminum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corrugated core sandwich panels.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Impact Engineering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pp.114-128.</a:t>
            </a:r>
            <a:endParaRPr lang="en-IN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Cui, T., Zhang, J., Li, K., Peng, J., Chen, H., Qin, Q. and Poh, L.H., 2022. Ballistic limit of sandwich plates with a metal foam core. Journal of Applied Mechanics, 89(2), p.021006.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Gellert, E.P.,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Cimpoeru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S.J. and Woodward, R.L., 2000. A study of the effect of target thickness on the ballistic perforation of glass-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-reinforced plastic composites.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Impact Engineering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(5), pp.445-456.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Reddy, P.R.S., Reddy, T.S.,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Mogulanna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Srikanth, I., Madhu, V. and Rao, K.V., 2017. Ballistic impact studies on carbon and E-glass fibre based hybrid composite laminates.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Procedia engineering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173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pp.293-298.</a:t>
            </a:r>
            <a:endParaRPr lang="en-IN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Wambua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Ivens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Verpoest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2003. Natural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they replace glass in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reinforced plastics?.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Composites science and technology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(9), pp.1259-1264.</a:t>
            </a:r>
            <a:endParaRPr 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Zemani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May, A.,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Khatir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Gilson, L., Cuong-Le, T., Wahab, M.A.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Slamani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2024. Numerical analysis of an experimental ballistic test of Al/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functionally graded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Composite Structures, 333, p.117909. 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Etemadi, E.,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Khatibi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Takaffoli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2009. 3D finite element simulation of sandwich panels with a functionally graded core subjected to low velocity impact. Composite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Struc-tures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89(1), pp.28-34.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Akbar, H.I.,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Surojo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Ariawan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Prabowo, A.R.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Imanullah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F., 2021. Fabrication of AA6061-sea sand composite and analysis of its properties.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Heliyon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(8).</a:t>
            </a: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Kumar, T.S., </a:t>
            </a:r>
            <a:r>
              <a:rPr lang="en-I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Joladarashi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Kulkarni, S.M. and Doddamani, S., 2024. Influence of sea sand reinforcement on the static and dynamic properties of functionally graded epoxy composites. </a:t>
            </a:r>
            <a:r>
              <a:rPr lang="en-I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Iranian Polymer Journal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pp.1-18.</a:t>
            </a:r>
          </a:p>
          <a:p>
            <a:pPr algn="just"/>
            <a:r>
              <a:rPr lang="en-I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Shi, J., Chen, D. and Yu, Z., 2024. Novel epoxy resin-bonded sand system: Mechanical strength, deterioration resistance, and failure mechanism.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 Failure Analysis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p.108020.</a:t>
            </a:r>
          </a:p>
          <a:p>
            <a:pPr algn="just"/>
            <a:r>
              <a:rPr lang="en-US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https://www.farix.hu/pdf/1360669728.pdf</a:t>
            </a:r>
            <a:endParaRPr lang="en-US" sz="12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[13]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Molina, O.,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Vilarrasa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Zeidouni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M., 2017. Geologic carbon storage for shale gas recovery. Energy Procedia, 114, pp.5748-5760.</a:t>
            </a:r>
            <a:b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[14]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Murthy, V.C.A.D. and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Santhanakrishnanan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2020.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Isogrid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lattice structure for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armouring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applications.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Procedia Manufacturing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48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pp.e1-e11.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Kapoor, S., Ray, S., Sahoo, J.P. and Joshi, Y.K., 2024. Optimization of multi-layered composites against ballistic impact: A mesoscale approach.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Composite Structures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p.118097.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5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23B2E3-AA1D-7007-3330-D351379FE7CD}"/>
              </a:ext>
            </a:extLst>
          </p:cNvPr>
          <p:cNvSpPr txBox="1"/>
          <p:nvPr/>
        </p:nvSpPr>
        <p:spPr>
          <a:xfrm>
            <a:off x="3594945" y="1360409"/>
            <a:ext cx="4828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8D820-27C9-1C4D-EB64-10E04E31FC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70" y="2191406"/>
            <a:ext cx="3106003" cy="3106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9877A-1520-E562-AE7D-292602474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1" y="5320342"/>
            <a:ext cx="1347525" cy="42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14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6EDD-FACA-0202-6473-FCA8AD08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8B81CA4-EF90-A77F-24BD-1ED847DC56D8}"/>
              </a:ext>
            </a:extLst>
          </p:cNvPr>
          <p:cNvSpPr/>
          <p:nvPr/>
        </p:nvSpPr>
        <p:spPr>
          <a:xfrm>
            <a:off x="5871882" y="1084730"/>
            <a:ext cx="6320118" cy="5540513"/>
          </a:xfrm>
          <a:prstGeom prst="rect">
            <a:avLst/>
          </a:prstGeom>
          <a:solidFill>
            <a:schemeClr val="accent3">
              <a:lumMod val="20000"/>
              <a:lumOff val="80000"/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AF97BE-7C48-A041-BEC2-5D7A09F89669}"/>
              </a:ext>
            </a:extLst>
          </p:cNvPr>
          <p:cNvSpPr/>
          <p:nvPr/>
        </p:nvSpPr>
        <p:spPr>
          <a:xfrm>
            <a:off x="0" y="1084730"/>
            <a:ext cx="5871882" cy="5540514"/>
          </a:xfrm>
          <a:prstGeom prst="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A60BA-8A1D-038B-FBD9-8466ED2A9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Materials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45A97-EA35-C5CC-11EE-25A740744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8D19D0-83A6-DC0B-781D-6228E6D3A387}"/>
              </a:ext>
            </a:extLst>
          </p:cNvPr>
          <p:cNvGraphicFramePr>
            <a:graphicFrameLocks noGrp="1"/>
          </p:cNvGraphicFramePr>
          <p:nvPr/>
        </p:nvGraphicFramePr>
        <p:xfrm>
          <a:off x="614202" y="1886084"/>
          <a:ext cx="4889953" cy="459715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43190">
                  <a:extLst>
                    <a:ext uri="{9D8B030D-6E8A-4147-A177-3AD203B41FA5}">
                      <a16:colId xmlns:a16="http://schemas.microsoft.com/office/drawing/2014/main" val="2306976628"/>
                    </a:ext>
                  </a:extLst>
                </a:gridCol>
                <a:gridCol w="2449634">
                  <a:extLst>
                    <a:ext uri="{9D8B030D-6E8A-4147-A177-3AD203B41FA5}">
                      <a16:colId xmlns:a16="http://schemas.microsoft.com/office/drawing/2014/main" val="1932283644"/>
                    </a:ext>
                  </a:extLst>
                </a:gridCol>
                <a:gridCol w="1397129">
                  <a:extLst>
                    <a:ext uri="{9D8B030D-6E8A-4147-A177-3AD203B41FA5}">
                      <a16:colId xmlns:a16="http://schemas.microsoft.com/office/drawing/2014/main" val="4196353543"/>
                    </a:ext>
                  </a:extLst>
                </a:gridCol>
              </a:tblGrid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AISI 4340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0418865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109837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0418864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668926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473182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 Parameter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8721801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Þ (kg^m-3)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7830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376115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 (GPa)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Young's Modulus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92269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(MPa)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Stress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5754580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(MPa)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Hardening Constant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6454338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Hardening Exponent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118287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Strain Rate Constant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810306"/>
                  </a:ext>
                </a:extLst>
              </a:tr>
              <a:tr h="36410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Softening Exponent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6581503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 (K)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Melting Temperature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1519.9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3592301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ϵ (s^-1)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Strain Rate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711772"/>
                  </a:ext>
                </a:extLst>
              </a:tr>
              <a:tr h="282203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 (K)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Temperature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18388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8015DC-6301-41A0-2DFB-B1C8F795C926}"/>
              </a:ext>
            </a:extLst>
          </p:cNvPr>
          <p:cNvSpPr txBox="1"/>
          <p:nvPr/>
        </p:nvSpPr>
        <p:spPr>
          <a:xfrm>
            <a:off x="614202" y="1317718"/>
            <a:ext cx="4622816" cy="557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hangingPunc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Material Properties the Johnson-Cook (JC) material the model used in the Computational model derived from [14]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B9CF7-CF28-81F7-A85E-5D18A05789B0}"/>
              </a:ext>
            </a:extLst>
          </p:cNvPr>
          <p:cNvSpPr txBox="1"/>
          <p:nvPr/>
        </p:nvSpPr>
        <p:spPr>
          <a:xfrm>
            <a:off x="6096000" y="1237036"/>
            <a:ext cx="488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Deletion parameters given to PMSCs  Extracted from Uni-axial tensile test.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E5144B7E-0317-8F32-05F5-0F692BF4D60E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875371"/>
          <a:ext cx="5742960" cy="460787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553470">
                  <a:extLst>
                    <a:ext uri="{9D8B030D-6E8A-4147-A177-3AD203B41FA5}">
                      <a16:colId xmlns:a16="http://schemas.microsoft.com/office/drawing/2014/main" val="851907691"/>
                    </a:ext>
                  </a:extLst>
                </a:gridCol>
                <a:gridCol w="552660">
                  <a:extLst>
                    <a:ext uri="{9D8B030D-6E8A-4147-A177-3AD203B41FA5}">
                      <a16:colId xmlns:a16="http://schemas.microsoft.com/office/drawing/2014/main" val="2419766946"/>
                    </a:ext>
                  </a:extLst>
                </a:gridCol>
                <a:gridCol w="687988">
                  <a:extLst>
                    <a:ext uri="{9D8B030D-6E8A-4147-A177-3AD203B41FA5}">
                      <a16:colId xmlns:a16="http://schemas.microsoft.com/office/drawing/2014/main" val="3288136696"/>
                    </a:ext>
                  </a:extLst>
                </a:gridCol>
                <a:gridCol w="597229">
                  <a:extLst>
                    <a:ext uri="{9D8B030D-6E8A-4147-A177-3AD203B41FA5}">
                      <a16:colId xmlns:a16="http://schemas.microsoft.com/office/drawing/2014/main" val="663370236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3861879831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4109727244"/>
                    </a:ext>
                  </a:extLst>
                </a:gridCol>
                <a:gridCol w="623160">
                  <a:extLst>
                    <a:ext uri="{9D8B030D-6E8A-4147-A177-3AD203B41FA5}">
                      <a16:colId xmlns:a16="http://schemas.microsoft.com/office/drawing/2014/main" val="3490816411"/>
                    </a:ext>
                  </a:extLst>
                </a:gridCol>
                <a:gridCol w="574540">
                  <a:extLst>
                    <a:ext uri="{9D8B030D-6E8A-4147-A177-3AD203B41FA5}">
                      <a16:colId xmlns:a16="http://schemas.microsoft.com/office/drawing/2014/main" val="639233605"/>
                    </a:ext>
                  </a:extLst>
                </a:gridCol>
                <a:gridCol w="717971">
                  <a:extLst>
                    <a:ext uri="{9D8B030D-6E8A-4147-A177-3AD203B41FA5}">
                      <a16:colId xmlns:a16="http://schemas.microsoft.com/office/drawing/2014/main" val="822245069"/>
                    </a:ext>
                  </a:extLst>
                </a:gridCol>
              </a:tblGrid>
              <a:tr h="370146"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E(Pa)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µ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Global Density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rho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 (Pa)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Plastic Strain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Stress</a:t>
                      </a:r>
                    </a:p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Triaxiality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Displacement at Failure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989744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1216.446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2.01E+07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73419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57407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1224.839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2.59E+07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445188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396393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1233.349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579205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0.0275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3450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1241.978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25298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3.77E+07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0.031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330712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1250.729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212567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4.15E+07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759074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1259.604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882068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1.29E+07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08004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1216.446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0.03235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507436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94062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1224.839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3.55E-03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289351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3.71E+07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849938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1233.349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84996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3.79E+07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446562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1250.729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2.94E-03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06147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3.67E+07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2896864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1259.604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790188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9523879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Neat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1.19E+09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3.12E+07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0.029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3.40E-03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666876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3.22E+07</a:t>
                      </a:r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sz="7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7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909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CCCA3-B0DC-C00A-9BBD-F1D147BC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6"/>
            <a:ext cx="6455346" cy="41018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Procedure-2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2756C-6D35-5C41-EAA2-25FFD1D4F0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15833" b="28333"/>
          <a:stretch/>
        </p:blipFill>
        <p:spPr>
          <a:xfrm>
            <a:off x="414282" y="1596044"/>
            <a:ext cx="1360932" cy="16171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7071D-E094-798D-90A5-C4BCC2294BE4}"/>
              </a:ext>
            </a:extLst>
          </p:cNvPr>
          <p:cNvSpPr txBox="1"/>
          <p:nvPr/>
        </p:nvSpPr>
        <p:spPr>
          <a:xfrm>
            <a:off x="284319" y="1026686"/>
            <a:ext cx="21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950225-9F01-AADC-E16C-FD5296DEA548}"/>
              </a:ext>
            </a:extLst>
          </p:cNvPr>
          <p:cNvCxnSpPr>
            <a:cxnSpLocks/>
          </p:cNvCxnSpPr>
          <p:nvPr/>
        </p:nvCxnSpPr>
        <p:spPr>
          <a:xfrm flipV="1">
            <a:off x="4149706" y="2470388"/>
            <a:ext cx="609101" cy="1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1BE2811-4224-1617-6EE6-3177B7C9D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t="12708" r="10988" b="44583"/>
          <a:stretch/>
        </p:blipFill>
        <p:spPr>
          <a:xfrm>
            <a:off x="2452215" y="1596044"/>
            <a:ext cx="1360932" cy="16171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BA3797-1BDB-1B52-1335-92D44EB1D4E8}"/>
              </a:ext>
            </a:extLst>
          </p:cNvPr>
          <p:cNvSpPr txBox="1"/>
          <p:nvPr/>
        </p:nvSpPr>
        <p:spPr>
          <a:xfrm>
            <a:off x="1939922" y="2178002"/>
            <a:ext cx="5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ACAF18-BB03-A107-8A03-DDDE2785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782" y="1605100"/>
            <a:ext cx="1308143" cy="16080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A0264B-E4DE-4806-F6B4-787B30D8ACFF}"/>
              </a:ext>
            </a:extLst>
          </p:cNvPr>
          <p:cNvCxnSpPr>
            <a:cxnSpLocks/>
          </p:cNvCxnSpPr>
          <p:nvPr/>
        </p:nvCxnSpPr>
        <p:spPr>
          <a:xfrm flipV="1">
            <a:off x="6522646" y="2480431"/>
            <a:ext cx="609101" cy="1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720AA7A-E93D-F925-2900-D11E9459D9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4270" b="19155"/>
          <a:stretch/>
        </p:blipFill>
        <p:spPr>
          <a:xfrm>
            <a:off x="7296456" y="1596044"/>
            <a:ext cx="1480324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AD654F-4786-1C8E-D4B4-D781840EAAAD}"/>
              </a:ext>
            </a:extLst>
          </p:cNvPr>
          <p:cNvSpPr txBox="1"/>
          <p:nvPr/>
        </p:nvSpPr>
        <p:spPr>
          <a:xfrm>
            <a:off x="8969382" y="2178001"/>
            <a:ext cx="5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2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FF333F-F5BE-89BC-BFC1-9BC197F7B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674" y="1596044"/>
            <a:ext cx="1605426" cy="15768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5A730-CC5E-A836-4CEA-E914F825217E}"/>
              </a:ext>
            </a:extLst>
          </p:cNvPr>
          <p:cNvCxnSpPr>
            <a:cxnSpLocks/>
          </p:cNvCxnSpPr>
          <p:nvPr/>
        </p:nvCxnSpPr>
        <p:spPr>
          <a:xfrm>
            <a:off x="11339513" y="2428875"/>
            <a:ext cx="51911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7960A8-413A-9924-354C-52828D2CC928}"/>
              </a:ext>
            </a:extLst>
          </p:cNvPr>
          <p:cNvCxnSpPr>
            <a:cxnSpLocks/>
          </p:cNvCxnSpPr>
          <p:nvPr/>
        </p:nvCxnSpPr>
        <p:spPr>
          <a:xfrm>
            <a:off x="11830050" y="2428875"/>
            <a:ext cx="0" cy="24431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3504FA-5DFA-1E3C-EA93-B993A3DB44BF}"/>
              </a:ext>
            </a:extLst>
          </p:cNvPr>
          <p:cNvCxnSpPr>
            <a:cxnSpLocks/>
          </p:cNvCxnSpPr>
          <p:nvPr/>
        </p:nvCxnSpPr>
        <p:spPr>
          <a:xfrm flipH="1">
            <a:off x="11339513" y="4872036"/>
            <a:ext cx="5191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5378531-2DBD-2F2F-8BE3-CA6B55F40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8" t="62066" r="32968" b="12415"/>
          <a:stretch/>
        </p:blipFill>
        <p:spPr>
          <a:xfrm>
            <a:off x="9649403" y="4186160"/>
            <a:ext cx="1557021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AB3120-1B2F-C1EF-0399-92D7B3427104}"/>
              </a:ext>
            </a:extLst>
          </p:cNvPr>
          <p:cNvCxnSpPr>
            <a:cxnSpLocks/>
          </p:cNvCxnSpPr>
          <p:nvPr/>
        </p:nvCxnSpPr>
        <p:spPr>
          <a:xfrm flipH="1">
            <a:off x="8845831" y="5022758"/>
            <a:ext cx="670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E323835-57F8-6ED3-CD85-04BB7C7EA0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20356" r="-402" b="16990"/>
          <a:stretch/>
        </p:blipFill>
        <p:spPr>
          <a:xfrm>
            <a:off x="7244631" y="4214204"/>
            <a:ext cx="1557022" cy="1617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A5A236-8194-2C96-F261-BEF140E8E5FE}"/>
              </a:ext>
            </a:extLst>
          </p:cNvPr>
          <p:cNvCxnSpPr>
            <a:cxnSpLocks/>
          </p:cNvCxnSpPr>
          <p:nvPr/>
        </p:nvCxnSpPr>
        <p:spPr>
          <a:xfrm flipH="1">
            <a:off x="6522646" y="5022758"/>
            <a:ext cx="6091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38544C8-5E7D-9BDB-F45B-7BC0122BBF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2" b="56389"/>
          <a:stretch/>
        </p:blipFill>
        <p:spPr>
          <a:xfrm>
            <a:off x="4921446" y="4186160"/>
            <a:ext cx="1557022" cy="16171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439F2F-A921-FFE1-FC56-6455C7EAD374}"/>
              </a:ext>
            </a:extLst>
          </p:cNvPr>
          <p:cNvCxnSpPr>
            <a:cxnSpLocks/>
          </p:cNvCxnSpPr>
          <p:nvPr/>
        </p:nvCxnSpPr>
        <p:spPr>
          <a:xfrm flipH="1">
            <a:off x="4185982" y="5002089"/>
            <a:ext cx="536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E74B30BC-B88F-BDE4-450F-3E8CCB1EE4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4435" r="15911" b="8611"/>
          <a:stretch/>
        </p:blipFill>
        <p:spPr>
          <a:xfrm>
            <a:off x="2507336" y="4172865"/>
            <a:ext cx="1557023" cy="1658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C0D3CF-D340-3BD9-9F09-AAAB6D3B4EA8}"/>
              </a:ext>
            </a:extLst>
          </p:cNvPr>
          <p:cNvSpPr txBox="1"/>
          <p:nvPr/>
        </p:nvSpPr>
        <p:spPr>
          <a:xfrm>
            <a:off x="414282" y="3429000"/>
            <a:ext cx="33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Epoxy LY556 and Hardener HY951 were chosen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Miturska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B03CF64-D7E8-FF47-AF5E-488654667839}"/>
              </a:ext>
            </a:extLst>
          </p:cNvPr>
          <p:cNvSpPr txBox="1"/>
          <p:nvPr/>
        </p:nvSpPr>
        <p:spPr>
          <a:xfrm>
            <a:off x="4590906" y="3345442"/>
            <a:ext cx="219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were weighed and mixed initially hand stirred in 2:1 ratio for 2-3 minutes.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49749-F39D-DD34-E41D-18C14A3714FC}"/>
              </a:ext>
            </a:extLst>
          </p:cNvPr>
          <p:cNvSpPr txBox="1"/>
          <p:nvPr/>
        </p:nvSpPr>
        <p:spPr>
          <a:xfrm>
            <a:off x="7335160" y="3351256"/>
            <a:ext cx="394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mixture was further mixed using overhead stirrer at a speed of 800rpm for 7-8minutes. [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Miturska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664A56-206D-3B83-1147-2C65420147D5}"/>
              </a:ext>
            </a:extLst>
          </p:cNvPr>
          <p:cNvSpPr txBox="1"/>
          <p:nvPr/>
        </p:nvSpPr>
        <p:spPr>
          <a:xfrm>
            <a:off x="9481675" y="5853342"/>
            <a:ext cx="234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molds were stuck using similar process in phase 1 and mixture was poured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60AE94-072D-9296-A790-E9821AC9E580}"/>
              </a:ext>
            </a:extLst>
          </p:cNvPr>
          <p:cNvSpPr txBox="1"/>
          <p:nvPr/>
        </p:nvSpPr>
        <p:spPr>
          <a:xfrm>
            <a:off x="8868355" y="4716358"/>
            <a:ext cx="81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Dry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24hrs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F03CE0-295E-C8B5-9493-A504CAA5B1BA}"/>
              </a:ext>
            </a:extLst>
          </p:cNvPr>
          <p:cNvSpPr txBox="1"/>
          <p:nvPr/>
        </p:nvSpPr>
        <p:spPr>
          <a:xfrm>
            <a:off x="6975297" y="5892887"/>
            <a:ext cx="2348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specimens were removed from the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molds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post-cured in a hot-air oven at 120°C for 12 hours.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FECE85-165C-C6C7-B296-B24FCD999EB0}"/>
              </a:ext>
            </a:extLst>
          </p:cNvPr>
          <p:cNvSpPr txBox="1"/>
          <p:nvPr/>
        </p:nvSpPr>
        <p:spPr>
          <a:xfrm>
            <a:off x="4879653" y="5877726"/>
            <a:ext cx="1810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Samples had been initially finished with 120-grit sandpaper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7595EF-E37B-50A7-29B3-AAFDF37EBD50}"/>
              </a:ext>
            </a:extLst>
          </p:cNvPr>
          <p:cNvSpPr txBox="1"/>
          <p:nvPr/>
        </p:nvSpPr>
        <p:spPr>
          <a:xfrm>
            <a:off x="2326813" y="5892886"/>
            <a:ext cx="2394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finished samples were polished on a BAINPOL METCO machine at 120 rpm using 220-grit paper.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ADD916-B34F-F1CC-0E70-C8C67B3E49CD}"/>
              </a:ext>
            </a:extLst>
          </p:cNvPr>
          <p:cNvCxnSpPr>
            <a:cxnSpLocks/>
          </p:cNvCxnSpPr>
          <p:nvPr/>
        </p:nvCxnSpPr>
        <p:spPr>
          <a:xfrm flipH="1">
            <a:off x="1659521" y="5039523"/>
            <a:ext cx="536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B5E481-0273-E3F2-54FE-B4DF748A2D7B}"/>
              </a:ext>
            </a:extLst>
          </p:cNvPr>
          <p:cNvGrpSpPr/>
          <p:nvPr/>
        </p:nvGrpSpPr>
        <p:grpSpPr>
          <a:xfrm>
            <a:off x="414282" y="4144818"/>
            <a:ext cx="1178537" cy="1658448"/>
            <a:chOff x="414282" y="4144818"/>
            <a:chExt cx="1178537" cy="1658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BC26B4-96BF-3522-2BFF-3608FEAB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414282" y="4144818"/>
              <a:ext cx="305457" cy="16584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A8B0C2-D006-84A8-C7FB-A15A67E36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700099" y="4144818"/>
              <a:ext cx="305457" cy="16584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10622B-5D2B-1F2B-B592-AD6BAC82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995554" y="4144818"/>
              <a:ext cx="305457" cy="16584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2C31D2-DEBC-4ED4-71E2-EB160007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9" t="17047" r="42839" b="30171"/>
            <a:stretch/>
          </p:blipFill>
          <p:spPr>
            <a:xfrm>
              <a:off x="1287362" y="4144818"/>
              <a:ext cx="305457" cy="1658448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C1E31-970C-3DA3-1A63-BAF118AD81E9}"/>
              </a:ext>
            </a:extLst>
          </p:cNvPr>
          <p:cNvSpPr/>
          <p:nvPr/>
        </p:nvSpPr>
        <p:spPr>
          <a:xfrm>
            <a:off x="414282" y="4144818"/>
            <a:ext cx="1201059" cy="16864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DCEA53-77D3-9165-6083-880168D06595}"/>
              </a:ext>
            </a:extLst>
          </p:cNvPr>
          <p:cNvSpPr txBox="1"/>
          <p:nvPr/>
        </p:nvSpPr>
        <p:spPr>
          <a:xfrm>
            <a:off x="359200" y="5921978"/>
            <a:ext cx="146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0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76DB8-3821-80CD-6EA5-35F44412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EC004-BC35-9ED3-DC59-07FFD95A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634796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MOTIVATION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D1669-544E-AA44-7067-7EDE5B1C4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871718" cy="85513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01C3C5-3D6F-B3B4-B0A6-7EEB896E1A1B}"/>
              </a:ext>
            </a:extLst>
          </p:cNvPr>
          <p:cNvSpPr/>
          <p:nvPr/>
        </p:nvSpPr>
        <p:spPr>
          <a:xfrm>
            <a:off x="832206" y="1428108"/>
            <a:ext cx="3779949" cy="5239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Fiber- Reinforced Polymers (FRP’s)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C1F94-252B-12D8-280E-6B6C00ED7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"/>
          <a:stretch/>
        </p:blipFill>
        <p:spPr>
          <a:xfrm>
            <a:off x="832207" y="2292304"/>
            <a:ext cx="3779949" cy="2831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D31F89-7A30-3750-38FF-D0FCA8B411E8}"/>
              </a:ext>
            </a:extLst>
          </p:cNvPr>
          <p:cNvSpPr txBox="1"/>
          <p:nvPr/>
        </p:nvSpPr>
        <p:spPr>
          <a:xfrm>
            <a:off x="5000123" y="2292303"/>
            <a:ext cx="635967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Protection while maintaining a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 profile.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of Kinetic Energy over a larger area incorporating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stacking sequence.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Tailor ability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virtue of constituent elements (Fiber, matrix, etc)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Multi-hit capability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ability to integrate with ceramics with maintaining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S-W ratio.</a:t>
            </a:r>
          </a:p>
        </p:txBody>
      </p:sp>
    </p:spTree>
    <p:extLst>
      <p:ext uri="{BB962C8B-B14F-4D97-AF65-F5344CB8AC3E}">
        <p14:creationId xmlns:p14="http://schemas.microsoft.com/office/powerpoint/2010/main" val="151573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DF311B-47B6-3762-C43E-CF1D6369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6"/>
            <a:ext cx="6455346" cy="41018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Procedure-2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59D13-F906-4D08-72E8-604130CA1D30}"/>
              </a:ext>
            </a:extLst>
          </p:cNvPr>
          <p:cNvSpPr txBox="1"/>
          <p:nvPr/>
        </p:nvSpPr>
        <p:spPr>
          <a:xfrm>
            <a:off x="198594" y="841887"/>
            <a:ext cx="277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Experiment- 2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0B786-3992-5591-8921-02A01645F44D}"/>
              </a:ext>
            </a:extLst>
          </p:cNvPr>
          <p:cNvSpPr txBox="1"/>
          <p:nvPr/>
        </p:nvSpPr>
        <p:spPr>
          <a:xfrm>
            <a:off x="198595" y="1466196"/>
            <a:ext cx="293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Pre-Processing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4C954-A35C-E896-6E40-11B6BC9AFC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9" y="1835528"/>
            <a:ext cx="1533112" cy="13556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C56416-BF44-1336-670D-E7913E87EC58}"/>
              </a:ext>
            </a:extLst>
          </p:cNvPr>
          <p:cNvCxnSpPr>
            <a:cxnSpLocks/>
          </p:cNvCxnSpPr>
          <p:nvPr/>
        </p:nvCxnSpPr>
        <p:spPr>
          <a:xfrm>
            <a:off x="2047177" y="2494718"/>
            <a:ext cx="6708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D3AB13-354D-F932-9EB9-49A6830D63A4}"/>
              </a:ext>
            </a:extLst>
          </p:cNvPr>
          <p:cNvSpPr txBox="1"/>
          <p:nvPr/>
        </p:nvSpPr>
        <p:spPr>
          <a:xfrm>
            <a:off x="198595" y="3254096"/>
            <a:ext cx="161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Sand was obtained from the same area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59A5E-A807-D9C4-2743-E28BA93D9A51}"/>
              </a:ext>
            </a:extLst>
          </p:cNvPr>
          <p:cNvSpPr txBox="1"/>
          <p:nvPr/>
        </p:nvSpPr>
        <p:spPr>
          <a:xfrm>
            <a:off x="1733929" y="2179406"/>
            <a:ext cx="1152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Dry</a:t>
            </a:r>
          </a:p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+Iso Propyl Wash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CF2BA-31B2-F72C-A534-A20D96C99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 b="23810"/>
          <a:stretch/>
        </p:blipFill>
        <p:spPr>
          <a:xfrm>
            <a:off x="2804505" y="1835530"/>
            <a:ext cx="1578477" cy="13556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9DDB83-458D-9F2C-001C-F8179D1C3875}"/>
              </a:ext>
            </a:extLst>
          </p:cNvPr>
          <p:cNvSpPr txBox="1"/>
          <p:nvPr/>
        </p:nvSpPr>
        <p:spPr>
          <a:xfrm>
            <a:off x="2647997" y="3239748"/>
            <a:ext cx="202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sand was dried in a blast furnace at 140°C for 6 hours to remove residual moisture.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B8DAD9-608F-D1DB-0C76-258B3811584F}"/>
              </a:ext>
            </a:extLst>
          </p:cNvPr>
          <p:cNvCxnSpPr>
            <a:cxnSpLocks/>
          </p:cNvCxnSpPr>
          <p:nvPr/>
        </p:nvCxnSpPr>
        <p:spPr>
          <a:xfrm>
            <a:off x="4520111" y="2494720"/>
            <a:ext cx="8452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77EAE2-B5D6-6883-F278-7BE4FBB33429}"/>
              </a:ext>
            </a:extLst>
          </p:cNvPr>
          <p:cNvSpPr txBox="1"/>
          <p:nvPr/>
        </p:nvSpPr>
        <p:spPr>
          <a:xfrm>
            <a:off x="4382982" y="2183513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Dried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804F36-4637-24A6-18E9-2EAA00511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167" r="691" b="27708"/>
          <a:stretch/>
        </p:blipFill>
        <p:spPr>
          <a:xfrm>
            <a:off x="5535583" y="1785436"/>
            <a:ext cx="1544939" cy="14057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B440D0-43E3-C736-87D6-0A992CA24B46}"/>
              </a:ext>
            </a:extLst>
          </p:cNvPr>
          <p:cNvSpPr txBox="1"/>
          <p:nvPr/>
        </p:nvSpPr>
        <p:spPr>
          <a:xfrm>
            <a:off x="5363586" y="3206036"/>
            <a:ext cx="2029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was milled using PULVERISETTE 7, to get particle size &lt; 0.1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μm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precise grain distribution.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B0EF54-4388-0C34-DE29-71ACEE299064}"/>
              </a:ext>
            </a:extLst>
          </p:cNvPr>
          <p:cNvCxnSpPr>
            <a:cxnSpLocks/>
          </p:cNvCxnSpPr>
          <p:nvPr/>
        </p:nvCxnSpPr>
        <p:spPr>
          <a:xfrm>
            <a:off x="7278288" y="2460512"/>
            <a:ext cx="6367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0C38B20-5B14-48CF-DEE2-0A683BADC4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30000" r="10349" b="28306"/>
          <a:stretch/>
        </p:blipFill>
        <p:spPr bwMode="auto">
          <a:xfrm>
            <a:off x="8072200" y="1785436"/>
            <a:ext cx="1442296" cy="14057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09126-40BF-F01A-9351-A56D76393289}"/>
              </a:ext>
            </a:extLst>
          </p:cNvPr>
          <p:cNvSpPr txBox="1"/>
          <p:nvPr/>
        </p:nvSpPr>
        <p:spPr>
          <a:xfrm>
            <a:off x="8009179" y="3254098"/>
            <a:ext cx="16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Sieving for 15 min using Electrical Sieve Shaker.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E33391-1D12-5D1C-BB86-4BF12EFF76C8}"/>
              </a:ext>
            </a:extLst>
          </p:cNvPr>
          <p:cNvSpPr txBox="1"/>
          <p:nvPr/>
        </p:nvSpPr>
        <p:spPr>
          <a:xfrm>
            <a:off x="7000060" y="2179408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DE35E2-2CCA-E619-D26B-F3AA41D8440C}"/>
              </a:ext>
            </a:extLst>
          </p:cNvPr>
          <p:cNvCxnSpPr>
            <a:cxnSpLocks/>
          </p:cNvCxnSpPr>
          <p:nvPr/>
        </p:nvCxnSpPr>
        <p:spPr>
          <a:xfrm flipV="1">
            <a:off x="10043962" y="2317907"/>
            <a:ext cx="913855" cy="1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E23614-198D-7363-48E4-D66CB3BCA2D0}"/>
              </a:ext>
            </a:extLst>
          </p:cNvPr>
          <p:cNvCxnSpPr>
            <a:cxnSpLocks/>
          </p:cNvCxnSpPr>
          <p:nvPr/>
        </p:nvCxnSpPr>
        <p:spPr>
          <a:xfrm>
            <a:off x="10065394" y="1638507"/>
            <a:ext cx="0" cy="1907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22CD4D-51A5-30B2-7555-3AFCD7134C8E}"/>
              </a:ext>
            </a:extLst>
          </p:cNvPr>
          <p:cNvCxnSpPr>
            <a:cxnSpLocks/>
          </p:cNvCxnSpPr>
          <p:nvPr/>
        </p:nvCxnSpPr>
        <p:spPr>
          <a:xfrm>
            <a:off x="10065394" y="2891090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2B50FF-7FFE-6859-9FBA-C2C29D04C722}"/>
              </a:ext>
            </a:extLst>
          </p:cNvPr>
          <p:cNvCxnSpPr>
            <a:cxnSpLocks/>
          </p:cNvCxnSpPr>
          <p:nvPr/>
        </p:nvCxnSpPr>
        <p:spPr>
          <a:xfrm>
            <a:off x="10043962" y="3546244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9B4E5E-0CA7-54CE-F4E1-E7921A494334}"/>
              </a:ext>
            </a:extLst>
          </p:cNvPr>
          <p:cNvCxnSpPr>
            <a:cxnSpLocks/>
          </p:cNvCxnSpPr>
          <p:nvPr/>
        </p:nvCxnSpPr>
        <p:spPr>
          <a:xfrm>
            <a:off x="10043962" y="1658213"/>
            <a:ext cx="9138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39C5F48-AEE4-C88D-E4E9-7FB40B7797E2}"/>
              </a:ext>
            </a:extLst>
          </p:cNvPr>
          <p:cNvCxnSpPr/>
          <p:nvPr/>
        </p:nvCxnSpPr>
        <p:spPr>
          <a:xfrm>
            <a:off x="9627244" y="2456406"/>
            <a:ext cx="4381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1618D79-5619-45B9-80F1-70FCD1489E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3554" r="37906" b="42678"/>
          <a:stretch/>
        </p:blipFill>
        <p:spPr>
          <a:xfrm>
            <a:off x="11087810" y="1340741"/>
            <a:ext cx="623075" cy="5517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Picture 6" descr="Brown 150 Micron Silica Sand, For Construction, Packaging Size: 40kg at Rs  125/bag in Surat">
            <a:extLst>
              <a:ext uri="{FF2B5EF4-FFF2-40B4-BE49-F238E27FC236}">
                <a16:creationId xmlns:a16="http://schemas.microsoft.com/office/drawing/2014/main" id="{99EB1D3B-93D1-C2B9-E58E-EE60AAFD4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2" t="30920" r="14123" b="51875"/>
          <a:stretch/>
        </p:blipFill>
        <p:spPr bwMode="auto">
          <a:xfrm>
            <a:off x="11087811" y="1993100"/>
            <a:ext cx="622348" cy="55179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BC3EEE-53DC-0D92-29A5-C4F8E27AE6AB}"/>
              </a:ext>
            </a:extLst>
          </p:cNvPr>
          <p:cNvSpPr txBox="1"/>
          <p:nvPr/>
        </p:nvSpPr>
        <p:spPr>
          <a:xfrm>
            <a:off x="10156848" y="1388347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4781A1-E4C1-A2CE-69BA-6F843018430C}"/>
              </a:ext>
            </a:extLst>
          </p:cNvPr>
          <p:cNvSpPr txBox="1"/>
          <p:nvPr/>
        </p:nvSpPr>
        <p:spPr>
          <a:xfrm>
            <a:off x="10156848" y="2029744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EC7CF46-0C32-3CFD-E624-A016C387A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7811" y="2667171"/>
            <a:ext cx="622348" cy="581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D1EEA475-A9CA-28AD-4FB6-F70E68372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2429" y="3370652"/>
            <a:ext cx="657961" cy="5811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460B804D-DEF4-C33E-32CE-E20EA3D1D81A}"/>
              </a:ext>
            </a:extLst>
          </p:cNvPr>
          <p:cNvSpPr txBox="1"/>
          <p:nvPr/>
        </p:nvSpPr>
        <p:spPr>
          <a:xfrm>
            <a:off x="10173957" y="2627577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425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8D554096-1FB9-51B1-9FD9-8198D85CB24F}"/>
              </a:ext>
            </a:extLst>
          </p:cNvPr>
          <p:cNvSpPr txBox="1"/>
          <p:nvPr/>
        </p:nvSpPr>
        <p:spPr>
          <a:xfrm>
            <a:off x="10180007" y="3263158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µm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D2E15E6E-C849-FC38-9EB8-0E589405CEFF}"/>
              </a:ext>
            </a:extLst>
          </p:cNvPr>
          <p:cNvSpPr txBox="1"/>
          <p:nvPr/>
        </p:nvSpPr>
        <p:spPr>
          <a:xfrm>
            <a:off x="214690" y="4198535"/>
            <a:ext cx="216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 Preparation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382F8095-FE75-CFE3-C43D-C500074C8D4A}"/>
              </a:ext>
            </a:extLst>
          </p:cNvPr>
          <p:cNvCxnSpPr>
            <a:cxnSpLocks/>
          </p:cNvCxnSpPr>
          <p:nvPr/>
        </p:nvCxnSpPr>
        <p:spPr>
          <a:xfrm flipH="1">
            <a:off x="316299" y="4154524"/>
            <a:ext cx="11483372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1EDA7BDE-FCBC-B823-CCC4-3175E21F4A7D}"/>
              </a:ext>
            </a:extLst>
          </p:cNvPr>
          <p:cNvSpPr txBox="1"/>
          <p:nvPr/>
        </p:nvSpPr>
        <p:spPr>
          <a:xfrm>
            <a:off x="316300" y="5983517"/>
            <a:ext cx="193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model of the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Tensile, impact and flexural sample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7BFE52AA-70CE-C886-0C7C-C777F68EB6FD}"/>
              </a:ext>
            </a:extLst>
          </p:cNvPr>
          <p:cNvCxnSpPr>
            <a:cxnSpLocks/>
          </p:cNvCxnSpPr>
          <p:nvPr/>
        </p:nvCxnSpPr>
        <p:spPr>
          <a:xfrm>
            <a:off x="2321905" y="5328518"/>
            <a:ext cx="7213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267981CD-AF85-797E-6F46-F05C5586A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307" y="4631106"/>
            <a:ext cx="1794454" cy="13524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63" name="TextBox 2062">
            <a:extLst>
              <a:ext uri="{FF2B5EF4-FFF2-40B4-BE49-F238E27FC236}">
                <a16:creationId xmlns:a16="http://schemas.microsoft.com/office/drawing/2014/main" id="{A3876E05-9E63-6785-0B35-AC9485DB5BB6}"/>
              </a:ext>
            </a:extLst>
          </p:cNvPr>
          <p:cNvSpPr txBox="1"/>
          <p:nvPr/>
        </p:nvSpPr>
        <p:spPr>
          <a:xfrm>
            <a:off x="2804506" y="5983517"/>
            <a:ext cx="273107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molds were 3D-printed with TPU (90% infill) using a 0.4 mm nozzle at 200°C, 60°C bed temperature, and 50 mm/s speed.</a:t>
            </a:r>
          </a:p>
        </p:txBody>
      </p:sp>
      <p:cxnSp>
        <p:nvCxnSpPr>
          <p:cNvPr id="2065" name="Straight Arrow Connector 2064">
            <a:extLst>
              <a:ext uri="{FF2B5EF4-FFF2-40B4-BE49-F238E27FC236}">
                <a16:creationId xmlns:a16="http://schemas.microsoft.com/office/drawing/2014/main" id="{38AFD56A-46F4-5424-D53B-BA625FB2CC10}"/>
              </a:ext>
            </a:extLst>
          </p:cNvPr>
          <p:cNvCxnSpPr>
            <a:cxnSpLocks/>
          </p:cNvCxnSpPr>
          <p:nvPr/>
        </p:nvCxnSpPr>
        <p:spPr>
          <a:xfrm>
            <a:off x="5190488" y="5328518"/>
            <a:ext cx="14643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D0DB234D-E8FE-DFAD-71D0-BC36C2DA0078}"/>
              </a:ext>
            </a:extLst>
          </p:cNvPr>
          <p:cNvSpPr txBox="1"/>
          <p:nvPr/>
        </p:nvSpPr>
        <p:spPr>
          <a:xfrm>
            <a:off x="5310199" y="4979372"/>
            <a:ext cx="11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9" name="Picture 2068">
            <a:extLst>
              <a:ext uri="{FF2B5EF4-FFF2-40B4-BE49-F238E27FC236}">
                <a16:creationId xmlns:a16="http://schemas.microsoft.com/office/drawing/2014/main" id="{FEE2B09E-2EAF-59B3-D4D8-D34A250FF3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1" t="1861" r="25268" b="3935"/>
          <a:stretch/>
        </p:blipFill>
        <p:spPr>
          <a:xfrm>
            <a:off x="10423402" y="4567867"/>
            <a:ext cx="1328813" cy="14451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0" name="TextBox 2069">
            <a:extLst>
              <a:ext uri="{FF2B5EF4-FFF2-40B4-BE49-F238E27FC236}">
                <a16:creationId xmlns:a16="http://schemas.microsoft.com/office/drawing/2014/main" id="{564F05CB-D911-C3E8-98A6-758EF9CBB6DF}"/>
              </a:ext>
            </a:extLst>
          </p:cNvPr>
          <p:cNvSpPr txBox="1"/>
          <p:nvPr/>
        </p:nvSpPr>
        <p:spPr>
          <a:xfrm>
            <a:off x="6796909" y="6081217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2" name="Picture 2071">
            <a:extLst>
              <a:ext uri="{FF2B5EF4-FFF2-40B4-BE49-F238E27FC236}">
                <a16:creationId xmlns:a16="http://schemas.microsoft.com/office/drawing/2014/main" id="{F71317B0-CF78-5692-3CE9-9D8F17152E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4435" r="24763" b="6294"/>
          <a:stretch/>
        </p:blipFill>
        <p:spPr>
          <a:xfrm rot="16200000">
            <a:off x="8648512" y="4642724"/>
            <a:ext cx="1462089" cy="13288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3" name="TextBox 2072">
            <a:extLst>
              <a:ext uri="{FF2B5EF4-FFF2-40B4-BE49-F238E27FC236}">
                <a16:creationId xmlns:a16="http://schemas.microsoft.com/office/drawing/2014/main" id="{CDC8D0BE-3D70-78C7-B5CF-353369D58770}"/>
              </a:ext>
            </a:extLst>
          </p:cNvPr>
          <p:cNvSpPr txBox="1"/>
          <p:nvPr/>
        </p:nvSpPr>
        <p:spPr>
          <a:xfrm>
            <a:off x="8621094" y="6081217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5" name="Picture 2074">
            <a:extLst>
              <a:ext uri="{FF2B5EF4-FFF2-40B4-BE49-F238E27FC236}">
                <a16:creationId xmlns:a16="http://schemas.microsoft.com/office/drawing/2014/main" id="{2A15B470-93D7-1231-7273-CAF72A5037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3" t="13312" r="10716" b="12305"/>
          <a:stretch/>
        </p:blipFill>
        <p:spPr>
          <a:xfrm>
            <a:off x="6877743" y="4576086"/>
            <a:ext cx="1422462" cy="14620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9066D6B-4200-30B8-02E2-3319E5576194}"/>
              </a:ext>
            </a:extLst>
          </p:cNvPr>
          <p:cNvSpPr txBox="1"/>
          <p:nvPr/>
        </p:nvSpPr>
        <p:spPr>
          <a:xfrm>
            <a:off x="10288058" y="6091346"/>
            <a:ext cx="159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Flexural Sample Mold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BEF2CF-A51E-99DD-D559-6106383A7056}"/>
              </a:ext>
            </a:extLst>
          </p:cNvPr>
          <p:cNvGrpSpPr/>
          <p:nvPr/>
        </p:nvGrpSpPr>
        <p:grpSpPr>
          <a:xfrm>
            <a:off x="340223" y="4576088"/>
            <a:ext cx="1907098" cy="1436899"/>
            <a:chOff x="340223" y="4576088"/>
            <a:chExt cx="1907098" cy="14369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3FD956-D049-3C94-D415-6B4B07FB7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1534" y="4717210"/>
              <a:ext cx="684478" cy="190709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8D23D-4B02-A9EF-30E8-1EB26BA9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81"/>
            <a:stretch/>
          </p:blipFill>
          <p:spPr>
            <a:xfrm rot="5400000">
              <a:off x="916619" y="3999692"/>
              <a:ext cx="754305" cy="190709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2406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0E60-2CEF-2CB1-0B26-66DD2F10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7" y="304195"/>
            <a:ext cx="6455346" cy="41099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Manufacturing Procedure-1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19838-98DA-8A9D-8A0C-8B98D220E80B}"/>
              </a:ext>
            </a:extLst>
          </p:cNvPr>
          <p:cNvSpPr txBox="1"/>
          <p:nvPr/>
        </p:nvSpPr>
        <p:spPr>
          <a:xfrm>
            <a:off x="217453" y="796872"/>
            <a:ext cx="318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Experiment-1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54ACD-4ED0-060F-076B-D336A6E3BB9C}"/>
              </a:ext>
            </a:extLst>
          </p:cNvPr>
          <p:cNvSpPr txBox="1"/>
          <p:nvPr/>
        </p:nvSpPr>
        <p:spPr>
          <a:xfrm>
            <a:off x="243743" y="1366620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Pre-Processing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34C33-0A75-ED2F-F5D3-D15A8578F0A4}"/>
              </a:ext>
            </a:extLst>
          </p:cNvPr>
          <p:cNvSpPr txBox="1"/>
          <p:nvPr/>
        </p:nvSpPr>
        <p:spPr>
          <a:xfrm>
            <a:off x="259686" y="3495539"/>
            <a:ext cx="168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Sand was obtained from a nearby area.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FE28F-1D4A-E602-BA43-1CADE4F62214}"/>
              </a:ext>
            </a:extLst>
          </p:cNvPr>
          <p:cNvSpPr txBox="1"/>
          <p:nvPr/>
        </p:nvSpPr>
        <p:spPr>
          <a:xfrm>
            <a:off x="1735229" y="2135339"/>
            <a:ext cx="15444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Drying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24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4AFD5-371C-CF45-C4E1-691996DAE4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30000" r="10349" b="28306"/>
          <a:stretch/>
        </p:blipFill>
        <p:spPr bwMode="auto">
          <a:xfrm>
            <a:off x="2780334" y="1824389"/>
            <a:ext cx="1546311" cy="165779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 descr="River Construction Sand at Rs 65/cubic feet | Building Sand in Lucknow |  ID: 25519615833">
            <a:extLst>
              <a:ext uri="{FF2B5EF4-FFF2-40B4-BE49-F238E27FC236}">
                <a16:creationId xmlns:a16="http://schemas.microsoft.com/office/drawing/2014/main" id="{A1A39AC7-EB8D-9712-BA0D-BC2B6F12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1" y="1839604"/>
            <a:ext cx="1352811" cy="163058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72A423-1C6B-AA37-BC41-F09505D64E81}"/>
              </a:ext>
            </a:extLst>
          </p:cNvPr>
          <p:cNvSpPr txBox="1"/>
          <p:nvPr/>
        </p:nvSpPr>
        <p:spPr>
          <a:xfrm>
            <a:off x="2717312" y="3478876"/>
            <a:ext cx="160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Sieving for 15 min using Electrical Sieve Shaker.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477921-27E5-6605-F5D2-17ECEC6EFDEE}"/>
              </a:ext>
            </a:extLst>
          </p:cNvPr>
          <p:cNvCxnSpPr>
            <a:cxnSpLocks/>
          </p:cNvCxnSpPr>
          <p:nvPr/>
        </p:nvCxnSpPr>
        <p:spPr>
          <a:xfrm>
            <a:off x="1828368" y="2558908"/>
            <a:ext cx="781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33A517-5A24-A4D8-CCEF-F97A00D9F4D9}"/>
              </a:ext>
            </a:extLst>
          </p:cNvPr>
          <p:cNvCxnSpPr>
            <a:cxnSpLocks/>
          </p:cNvCxnSpPr>
          <p:nvPr/>
        </p:nvCxnSpPr>
        <p:spPr>
          <a:xfrm>
            <a:off x="4393638" y="2685574"/>
            <a:ext cx="1985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B86B7EB9-7B4A-8094-C288-C6333EC08BAC}"/>
              </a:ext>
            </a:extLst>
          </p:cNvPr>
          <p:cNvSpPr/>
          <p:nvPr/>
        </p:nvSpPr>
        <p:spPr>
          <a:xfrm rot="5400000">
            <a:off x="4411207" y="2759607"/>
            <a:ext cx="784211" cy="420333"/>
          </a:xfrm>
          <a:prstGeom prst="bentUpArrow">
            <a:avLst>
              <a:gd name="adj1" fmla="val 9314"/>
              <a:gd name="adj2" fmla="val 25000"/>
              <a:gd name="adj3" fmla="val 289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36DCF708-BF0A-A216-AA35-B38BE6C75008}"/>
              </a:ext>
            </a:extLst>
          </p:cNvPr>
          <p:cNvSpPr/>
          <p:nvPr/>
        </p:nvSpPr>
        <p:spPr>
          <a:xfrm rot="16200000" flipV="1">
            <a:off x="4532985" y="2098118"/>
            <a:ext cx="538767" cy="420333"/>
          </a:xfrm>
          <a:prstGeom prst="bentUpArrow">
            <a:avLst>
              <a:gd name="adj1" fmla="val 9314"/>
              <a:gd name="adj2" fmla="val 25000"/>
              <a:gd name="adj3" fmla="val 289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9C8C1E-3BA8-10DA-D128-62599FB428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3554" r="37906" b="42678"/>
          <a:stretch/>
        </p:blipFill>
        <p:spPr>
          <a:xfrm>
            <a:off x="5059140" y="1546074"/>
            <a:ext cx="1089208" cy="9645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D69391-2119-BC5D-4F13-3B81A3865E38}"/>
              </a:ext>
            </a:extLst>
          </p:cNvPr>
          <p:cNvSpPr txBox="1"/>
          <p:nvPr/>
        </p:nvSpPr>
        <p:spPr>
          <a:xfrm>
            <a:off x="5043882" y="3841791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µm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Brown 150 Micron Silica Sand, For Construction, Packaging Size: 40kg at Rs  125/bag in Surat">
            <a:extLst>
              <a:ext uri="{FF2B5EF4-FFF2-40B4-BE49-F238E27FC236}">
                <a16:creationId xmlns:a16="http://schemas.microsoft.com/office/drawing/2014/main" id="{F0214966-01FE-168F-7828-76B2E5F9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72" t="30920" r="14123" b="51875"/>
          <a:stretch/>
        </p:blipFill>
        <p:spPr bwMode="auto">
          <a:xfrm>
            <a:off x="5060324" y="2879680"/>
            <a:ext cx="1071458" cy="94998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E563CD-DA71-644E-6580-724AB5D379AF}"/>
              </a:ext>
            </a:extLst>
          </p:cNvPr>
          <p:cNvSpPr txBox="1"/>
          <p:nvPr/>
        </p:nvSpPr>
        <p:spPr>
          <a:xfrm>
            <a:off x="5086590" y="2522193"/>
            <a:ext cx="103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µm Sand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7A3E27-F74E-2388-3F32-E4CA8EB5A9B9}"/>
              </a:ext>
            </a:extLst>
          </p:cNvPr>
          <p:cNvCxnSpPr/>
          <p:nvPr/>
        </p:nvCxnSpPr>
        <p:spPr>
          <a:xfrm>
            <a:off x="6332906" y="1436056"/>
            <a:ext cx="0" cy="263328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F93DA7-33B7-5875-A2AB-48B850A2CFBC}"/>
              </a:ext>
            </a:extLst>
          </p:cNvPr>
          <p:cNvSpPr txBox="1"/>
          <p:nvPr/>
        </p:nvSpPr>
        <p:spPr>
          <a:xfrm>
            <a:off x="6431574" y="1379169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Mold Preparation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445600-886F-6CFA-FA8F-CDD8591A1050}"/>
              </a:ext>
            </a:extLst>
          </p:cNvPr>
          <p:cNvSpPr txBox="1"/>
          <p:nvPr/>
        </p:nvSpPr>
        <p:spPr>
          <a:xfrm>
            <a:off x="6614502" y="3540549"/>
            <a:ext cx="16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model of the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sample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9F57B1-68ED-5294-0CDF-4C3B0881CDC0}"/>
              </a:ext>
            </a:extLst>
          </p:cNvPr>
          <p:cNvCxnSpPr>
            <a:cxnSpLocks/>
          </p:cNvCxnSpPr>
          <p:nvPr/>
        </p:nvCxnSpPr>
        <p:spPr>
          <a:xfrm>
            <a:off x="8484580" y="2577668"/>
            <a:ext cx="9285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F49554C-C257-2A6B-B940-ECF2F3450A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889" r="7344" b="7938"/>
          <a:stretch/>
        </p:blipFill>
        <p:spPr bwMode="auto">
          <a:xfrm rot="5400000">
            <a:off x="9781957" y="1676029"/>
            <a:ext cx="1531305" cy="18919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C762AC-1669-DD96-AE80-6B18AC095DE1}"/>
              </a:ext>
            </a:extLst>
          </p:cNvPr>
          <p:cNvSpPr txBox="1"/>
          <p:nvPr/>
        </p:nvSpPr>
        <p:spPr>
          <a:xfrm>
            <a:off x="9563883" y="3446728"/>
            <a:ext cx="180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cutting of Silicone rubber sheet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094822-775D-0E9B-3B27-B80A60D3F74A}"/>
              </a:ext>
            </a:extLst>
          </p:cNvPr>
          <p:cNvSpPr txBox="1"/>
          <p:nvPr/>
        </p:nvSpPr>
        <p:spPr>
          <a:xfrm>
            <a:off x="324102" y="4247713"/>
            <a:ext cx="280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Preparation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CF182C-3EF0-CAE5-18F3-3E5FB58A6759}"/>
              </a:ext>
            </a:extLst>
          </p:cNvPr>
          <p:cNvCxnSpPr>
            <a:cxnSpLocks/>
          </p:cNvCxnSpPr>
          <p:nvPr/>
        </p:nvCxnSpPr>
        <p:spPr>
          <a:xfrm flipH="1">
            <a:off x="333986" y="4167224"/>
            <a:ext cx="11221201" cy="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F3DB505-CE55-C40F-DD98-CE138C8A98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14044" r="15582" b="11855"/>
          <a:stretch/>
        </p:blipFill>
        <p:spPr bwMode="auto">
          <a:xfrm>
            <a:off x="380152" y="4616484"/>
            <a:ext cx="1780402" cy="1281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5ADD4BE-9A92-D9F9-5698-E2979F3FCADD}"/>
              </a:ext>
            </a:extLst>
          </p:cNvPr>
          <p:cNvSpPr txBox="1"/>
          <p:nvPr/>
        </p:nvSpPr>
        <p:spPr>
          <a:xfrm>
            <a:off x="290423" y="5924528"/>
            <a:ext cx="212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Releasing Agent PVA was applied on the OHP sheet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E2C1A93-F33C-DDB2-5DEE-B0EC09673E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1587" r="22116" b="43728"/>
          <a:stretch/>
        </p:blipFill>
        <p:spPr bwMode="auto">
          <a:xfrm>
            <a:off x="2935760" y="4630780"/>
            <a:ext cx="1583660" cy="12450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1A2312-8317-6581-7DD3-38FAC462618A}"/>
              </a:ext>
            </a:extLst>
          </p:cNvPr>
          <p:cNvCxnSpPr>
            <a:cxnSpLocks/>
          </p:cNvCxnSpPr>
          <p:nvPr/>
        </p:nvCxnSpPr>
        <p:spPr>
          <a:xfrm>
            <a:off x="2261298" y="5315512"/>
            <a:ext cx="5957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820AC5E-6E1B-A738-E23C-70351F31069C}"/>
              </a:ext>
            </a:extLst>
          </p:cNvPr>
          <p:cNvSpPr txBox="1"/>
          <p:nvPr/>
        </p:nvSpPr>
        <p:spPr>
          <a:xfrm>
            <a:off x="2609999" y="5875820"/>
            <a:ext cx="212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mold was stuck onto the OHP sheet after the PVA layer had dried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1472EC9-AF00-EBFF-C94D-6971F24A1965}"/>
              </a:ext>
            </a:extLst>
          </p:cNvPr>
          <p:cNvCxnSpPr>
            <a:cxnSpLocks/>
          </p:cNvCxnSpPr>
          <p:nvPr/>
        </p:nvCxnSpPr>
        <p:spPr>
          <a:xfrm>
            <a:off x="4592202" y="5315513"/>
            <a:ext cx="4943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00F6F30A-26B8-A823-DDBE-58B376BF42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4" r="7148" b="14369"/>
          <a:stretch/>
        </p:blipFill>
        <p:spPr bwMode="auto">
          <a:xfrm>
            <a:off x="8012696" y="4616484"/>
            <a:ext cx="1193277" cy="121901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CE67221-9C02-AA09-E1DA-A1E2E38C47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t="9682" r="16182" b="47033"/>
          <a:stretch/>
        </p:blipFill>
        <p:spPr>
          <a:xfrm>
            <a:off x="5185328" y="4605371"/>
            <a:ext cx="1452592" cy="12704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3CDEE873-B9C7-E3AD-1A16-7521A3A2C654}"/>
              </a:ext>
            </a:extLst>
          </p:cNvPr>
          <p:cNvSpPr txBox="1"/>
          <p:nvPr/>
        </p:nvSpPr>
        <p:spPr>
          <a:xfrm>
            <a:off x="4934804" y="5902051"/>
            <a:ext cx="201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 ER099 Epoxy+EH150 Hardener mixture is weighed and hand stirred for 3-5 min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6B6F9B5A-E874-255B-ACFE-8FB1F9A0AD11}"/>
              </a:ext>
            </a:extLst>
          </p:cNvPr>
          <p:cNvCxnSpPr>
            <a:cxnSpLocks/>
          </p:cNvCxnSpPr>
          <p:nvPr/>
        </p:nvCxnSpPr>
        <p:spPr>
          <a:xfrm>
            <a:off x="6707770" y="5319696"/>
            <a:ext cx="645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F115392-9B8A-1F12-46AC-0EE234D6316C}"/>
              </a:ext>
            </a:extLst>
          </p:cNvPr>
          <p:cNvSpPr txBox="1"/>
          <p:nvPr/>
        </p:nvSpPr>
        <p:spPr>
          <a:xfrm>
            <a:off x="7224603" y="5871202"/>
            <a:ext cx="218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stirring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performed with a bead 35x7 mm  at 80% of max speed for 7-10 minutes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34D9EE97-A61E-0A74-E2E0-8C3CCF76C2C7}"/>
              </a:ext>
            </a:extLst>
          </p:cNvPr>
          <p:cNvCxnSpPr>
            <a:cxnSpLocks/>
          </p:cNvCxnSpPr>
          <p:nvPr/>
        </p:nvCxnSpPr>
        <p:spPr>
          <a:xfrm>
            <a:off x="9263197" y="5338296"/>
            <a:ext cx="4903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034E1DE-FABD-3D25-3A61-6021CCB177C5}"/>
              </a:ext>
            </a:extLst>
          </p:cNvPr>
          <p:cNvSpPr txBox="1"/>
          <p:nvPr/>
        </p:nvSpPr>
        <p:spPr>
          <a:xfrm>
            <a:off x="9686809" y="5895287"/>
            <a:ext cx="236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Mixture was poured into mold and was left for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curing for 24 hrs.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paper finishing was done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E130ABE-1F24-56E0-E77A-F17EA8E35711}"/>
              </a:ext>
            </a:extLst>
          </p:cNvPr>
          <p:cNvSpPr txBox="1"/>
          <p:nvPr/>
        </p:nvSpPr>
        <p:spPr>
          <a:xfrm>
            <a:off x="7703050" y="5064302"/>
            <a:ext cx="40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  <a:endParaRPr lang="en-IN" sz="2400" b="1" dirty="0"/>
          </a:p>
        </p:txBody>
      </p:sp>
      <p:pic>
        <p:nvPicPr>
          <p:cNvPr id="1058" name="Picture 16" descr="FZN Magnetic Bead 35 MM | Magnetic Bead For Hot Plate | Magnetic Stirrer  Beads 35 MM | Pack of 4 | : Amazon.in: Industrial &amp; Scientific">
            <a:extLst>
              <a:ext uri="{FF2B5EF4-FFF2-40B4-BE49-F238E27FC236}">
                <a16:creationId xmlns:a16="http://schemas.microsoft.com/office/drawing/2014/main" id="{38542372-BC7E-1ED8-60ED-D4CD173B0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" t="39396" r="293" b="33108"/>
          <a:stretch/>
        </p:blipFill>
        <p:spPr bwMode="auto">
          <a:xfrm rot="5400000">
            <a:off x="6976788" y="5056672"/>
            <a:ext cx="1203656" cy="33056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F6C34979-F978-CABA-819A-46B07296F085}"/>
              </a:ext>
            </a:extLst>
          </p:cNvPr>
          <p:cNvSpPr txBox="1"/>
          <p:nvPr/>
        </p:nvSpPr>
        <p:spPr>
          <a:xfrm>
            <a:off x="6601441" y="5038214"/>
            <a:ext cx="10469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Sand</a:t>
            </a:r>
          </a:p>
          <a:p>
            <a:endParaRPr lang="en-US" sz="1100" dirty="0"/>
          </a:p>
          <a:p>
            <a:r>
              <a:rPr lang="en-US" sz="1100" dirty="0"/>
              <a:t>into mixture</a:t>
            </a:r>
            <a:endParaRPr lang="en-IN" sz="1100" dirty="0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A29475C2-B583-BE40-C262-2832BD586C50}"/>
              </a:ext>
            </a:extLst>
          </p:cNvPr>
          <p:cNvGrpSpPr/>
          <p:nvPr/>
        </p:nvGrpSpPr>
        <p:grpSpPr>
          <a:xfrm>
            <a:off x="9803996" y="4630779"/>
            <a:ext cx="2058375" cy="1264508"/>
            <a:chOff x="9892431" y="4697901"/>
            <a:chExt cx="2058375" cy="1125992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C1B6E3B3-1D26-9CD3-D856-44C07B8F9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46"/>
            <a:stretch/>
          </p:blipFill>
          <p:spPr bwMode="auto">
            <a:xfrm>
              <a:off x="9892431" y="4697902"/>
              <a:ext cx="806019" cy="11259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61" name="Picture 1060">
              <a:extLst>
                <a:ext uri="{FF2B5EF4-FFF2-40B4-BE49-F238E27FC236}">
                  <a16:creationId xmlns:a16="http://schemas.microsoft.com/office/drawing/2014/main" id="{06E91A47-2F8B-056C-1B21-DC0B6AFE1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0" r="7807" b="13687"/>
            <a:stretch/>
          </p:blipFill>
          <p:spPr bwMode="auto">
            <a:xfrm>
              <a:off x="10719666" y="4697901"/>
              <a:ext cx="1231140" cy="112599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8F80AA-2569-3C77-4A8D-615E2A2F048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 r="406"/>
          <a:stretch/>
        </p:blipFill>
        <p:spPr>
          <a:xfrm>
            <a:off x="6549325" y="1856347"/>
            <a:ext cx="1789552" cy="15055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16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0859-9F18-FEA8-7A92-1D0317C5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900730E-556B-7FF2-8E1B-57CDB2573857}"/>
              </a:ext>
            </a:extLst>
          </p:cNvPr>
          <p:cNvSpPr/>
          <p:nvPr/>
        </p:nvSpPr>
        <p:spPr>
          <a:xfrm>
            <a:off x="8239288" y="1210229"/>
            <a:ext cx="3374795" cy="5180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82F9D-949A-1694-4793-29D0A521DC9D}"/>
              </a:ext>
            </a:extLst>
          </p:cNvPr>
          <p:cNvSpPr/>
          <p:nvPr/>
        </p:nvSpPr>
        <p:spPr>
          <a:xfrm>
            <a:off x="4432320" y="1210230"/>
            <a:ext cx="3374795" cy="51802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9B2E3-19B2-16B6-16AC-A9B64DEAEAE5}"/>
              </a:ext>
            </a:extLst>
          </p:cNvPr>
          <p:cNvSpPr/>
          <p:nvPr/>
        </p:nvSpPr>
        <p:spPr>
          <a:xfrm>
            <a:off x="715696" y="1210230"/>
            <a:ext cx="3374795" cy="5180296"/>
          </a:xfrm>
          <a:prstGeom prst="rect">
            <a:avLst/>
          </a:prstGeom>
          <a:solidFill>
            <a:srgbClr val="ECF3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A4EE66-D294-41B7-6937-E23F5AA6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634796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MOTIVATION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8156E-D2DC-9825-0F22-AAC625A86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871718" cy="855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0E4223-55CF-DAC7-C4F2-87C3C02C4F90}"/>
              </a:ext>
            </a:extLst>
          </p:cNvPr>
          <p:cNvSpPr txBox="1"/>
          <p:nvPr/>
        </p:nvSpPr>
        <p:spPr>
          <a:xfrm rot="16200000">
            <a:off x="3303736" y="2188452"/>
            <a:ext cx="280701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dirty="0"/>
              <a:t>https://doi.org/10.1115/1.4052835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1A39B-425D-A2E3-39D3-9284DCA2A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78" y="1738203"/>
            <a:ext cx="2741867" cy="1891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B39A9-6C4E-12B8-A176-1D085253EBC5}"/>
              </a:ext>
            </a:extLst>
          </p:cNvPr>
          <p:cNvSpPr txBox="1"/>
          <p:nvPr/>
        </p:nvSpPr>
        <p:spPr>
          <a:xfrm rot="16200000">
            <a:off x="7341642" y="2333597"/>
            <a:ext cx="241601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" dirty="0"/>
              <a:t>https://doi.org/10.1016/j.compstruct.2010.07.008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FAF5D-C6BF-10B3-5533-A382B7018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71" y="1720945"/>
            <a:ext cx="2514342" cy="1926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F201A3-508A-0F7D-1851-81C2702F80B2}"/>
              </a:ext>
            </a:extLst>
          </p:cNvPr>
          <p:cNvSpPr txBox="1"/>
          <p:nvPr/>
        </p:nvSpPr>
        <p:spPr>
          <a:xfrm rot="16200000">
            <a:off x="-199839" y="2359228"/>
            <a:ext cx="248266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dirty="0"/>
              <a:t>https://doi.org/10.1016/j.compositesa.2016.12.007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47A14-C144-B0CA-6E5F-20C83AB671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87" y="1714813"/>
            <a:ext cx="2741867" cy="1905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F40EA7-1BED-C11D-1ABC-006EE6E40790}"/>
              </a:ext>
            </a:extLst>
          </p:cNvPr>
          <p:cNvSpPr/>
          <p:nvPr/>
        </p:nvSpPr>
        <p:spPr>
          <a:xfrm>
            <a:off x="852675" y="1223254"/>
            <a:ext cx="3089635" cy="44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Fiber- Reinforced Polymers (FRP’s)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A1887-6FEC-33A0-F19A-B4557D51FAFE}"/>
              </a:ext>
            </a:extLst>
          </p:cNvPr>
          <p:cNvSpPr/>
          <p:nvPr/>
        </p:nvSpPr>
        <p:spPr>
          <a:xfrm>
            <a:off x="4539233" y="1210230"/>
            <a:ext cx="3089635" cy="44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– Absorbing Structures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CC241-3672-C083-9C12-1155CCF3D712}"/>
              </a:ext>
            </a:extLst>
          </p:cNvPr>
          <p:cNvSpPr/>
          <p:nvPr/>
        </p:nvSpPr>
        <p:spPr>
          <a:xfrm>
            <a:off x="8280743" y="1212475"/>
            <a:ext cx="3266351" cy="44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Graded Materials (FGMs)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4FC86B-D35D-43DA-0427-3E396936CA22}"/>
              </a:ext>
            </a:extLst>
          </p:cNvPr>
          <p:cNvSpPr txBox="1"/>
          <p:nvPr/>
        </p:nvSpPr>
        <p:spPr>
          <a:xfrm>
            <a:off x="899760" y="3800378"/>
            <a:ext cx="3089635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Superior Protection while maintaining a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 profile.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of Kinetic Energy over a larger area incorporating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stacking sequence.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Tailor ability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virtue of constituent elements (Fiber, matrix, etc)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Multi-hit capability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ability to integrate with ceramics with maintaining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S-W ratio.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9F7BD8-08A8-B302-1DDC-555F382AA8E2}"/>
              </a:ext>
            </a:extLst>
          </p:cNvPr>
          <p:cNvSpPr txBox="1"/>
          <p:nvPr/>
        </p:nvSpPr>
        <p:spPr>
          <a:xfrm>
            <a:off x="4502480" y="3827447"/>
            <a:ext cx="3277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CMFs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high energy absorption per unit area with good thermal and acoustic insulation.</a:t>
            </a:r>
            <a:endParaRPr lang="en-I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Corrugated sheets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high bending stiffness and are easily integrable.</a:t>
            </a:r>
          </a:p>
          <a:p>
            <a:pPr algn="just">
              <a:buClr>
                <a:schemeClr val="tx1"/>
              </a:buClr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Origami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honeycomb structures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tuneable properties via geometric design with a high S-W ratio.</a:t>
            </a:r>
            <a:endParaRPr lang="en-I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41E21-ABE1-F415-C046-A9DE871BF269}"/>
              </a:ext>
            </a:extLst>
          </p:cNvPr>
          <p:cNvSpPr txBox="1"/>
          <p:nvPr/>
        </p:nvSpPr>
        <p:spPr>
          <a:xfrm>
            <a:off x="8444141" y="3800377"/>
            <a:ext cx="30967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class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material providing gradients in Material Properties.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improvised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shock-impedance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required in different layers combined.</a:t>
            </a:r>
          </a:p>
          <a:p>
            <a:pPr algn="just">
              <a:buClr>
                <a:schemeClr val="tx1"/>
              </a:buClr>
            </a:pPr>
            <a:endParaRPr lang="en-I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delamination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improvised multi-hit capability thereby mitigating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 stresses.</a:t>
            </a:r>
          </a:p>
        </p:txBody>
      </p:sp>
    </p:spTree>
    <p:extLst>
      <p:ext uri="{BB962C8B-B14F-4D97-AF65-F5344CB8AC3E}">
        <p14:creationId xmlns:p14="http://schemas.microsoft.com/office/powerpoint/2010/main" val="237876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43C2F-4667-E7D6-1F19-687EB15C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A09079-5A54-2EE2-8F16-A2A3CBB6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634796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MOTIVATION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736E-7DAD-4410-D034-35FED04ED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871718" cy="85513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899D11-1C91-B9A0-5D50-8097EFE4DF26}"/>
              </a:ext>
            </a:extLst>
          </p:cNvPr>
          <p:cNvSpPr/>
          <p:nvPr/>
        </p:nvSpPr>
        <p:spPr>
          <a:xfrm>
            <a:off x="985848" y="1515884"/>
            <a:ext cx="3766019" cy="5239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Absorbing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D0B7C-735A-FA41-683E-70D6A468D659}"/>
              </a:ext>
            </a:extLst>
          </p:cNvPr>
          <p:cNvSpPr txBox="1"/>
          <p:nvPr/>
        </p:nvSpPr>
        <p:spPr>
          <a:xfrm>
            <a:off x="5092591" y="2446191"/>
            <a:ext cx="63596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CMFs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high energy absorption per unit area with good thermal and acoustic insulation.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Corrugated sheets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high bending stiffness and are easily integrable.</a:t>
            </a:r>
          </a:p>
          <a:p>
            <a:pPr algn="just">
              <a:buClr>
                <a:schemeClr val="tx1"/>
              </a:buClr>
            </a:pPr>
            <a:endParaRPr lang="en-IN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Origami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honeycomb structures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tuneable properties via geometric design with a high S-W ratio.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</a:pP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E33D3-DF04-DC1B-0425-6E1DE8B0F5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7" y="2292303"/>
            <a:ext cx="3766019" cy="2831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596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9BC59-CE07-09B1-F5A2-D6151DB7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A5FF4E-ECC9-5C4C-FA23-F7892529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634796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rgbClr val="000000"/>
                </a:solidFill>
              </a:rPr>
              <a:t>MOTIVATION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08D99-DE6F-FE51-AF65-DF78E73DD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871718" cy="85513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2C56B2-B168-3925-5386-ED998FFB6273}"/>
              </a:ext>
            </a:extLst>
          </p:cNvPr>
          <p:cNvSpPr/>
          <p:nvPr/>
        </p:nvSpPr>
        <p:spPr>
          <a:xfrm>
            <a:off x="845862" y="1515884"/>
            <a:ext cx="4162860" cy="5239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Graded Materials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F109D-6FDF-3316-CC39-BB27BA808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62" y="2310575"/>
            <a:ext cx="4162860" cy="289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A5DCA-CBA3-C82E-BFC8-8D0CA9358A29}"/>
              </a:ext>
            </a:extLst>
          </p:cNvPr>
          <p:cNvSpPr txBox="1"/>
          <p:nvPr/>
        </p:nvSpPr>
        <p:spPr>
          <a:xfrm>
            <a:off x="5256978" y="2577703"/>
            <a:ext cx="6359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class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material providing gradients in Material Properties.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improvised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shock-impedance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required in different layers combined.</a:t>
            </a:r>
          </a:p>
          <a:p>
            <a:pPr algn="just">
              <a:buClr>
                <a:schemeClr val="tx1"/>
              </a:buClr>
            </a:pPr>
            <a:endParaRPr lang="en-IN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delamination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improvised multi-hit capability thereby mitigating </a:t>
            </a:r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 stresses.</a:t>
            </a:r>
          </a:p>
        </p:txBody>
      </p:sp>
    </p:spTree>
    <p:extLst>
      <p:ext uri="{BB962C8B-B14F-4D97-AF65-F5344CB8AC3E}">
        <p14:creationId xmlns:p14="http://schemas.microsoft.com/office/powerpoint/2010/main" val="578741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B99A0-83C9-1133-7845-6B4D1C85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C4A6F0B0-7C15-994C-E061-487E80EBEBDF}"/>
              </a:ext>
            </a:extLst>
          </p:cNvPr>
          <p:cNvSpPr/>
          <p:nvPr/>
        </p:nvSpPr>
        <p:spPr>
          <a:xfrm>
            <a:off x="1588338" y="1977016"/>
            <a:ext cx="800100" cy="228600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03D0FF7-1115-273D-2D36-E0521FFCD700}"/>
              </a:ext>
            </a:extLst>
          </p:cNvPr>
          <p:cNvCxnSpPr/>
          <p:nvPr/>
        </p:nvCxnSpPr>
        <p:spPr>
          <a:xfrm>
            <a:off x="4569504" y="3013982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6E47F6D-66FB-EB1B-4480-E50C4D6955C4}"/>
              </a:ext>
            </a:extLst>
          </p:cNvPr>
          <p:cNvSpPr/>
          <p:nvPr/>
        </p:nvSpPr>
        <p:spPr>
          <a:xfrm>
            <a:off x="2668727" y="1151621"/>
            <a:ext cx="695865" cy="2043112"/>
          </a:xfrm>
          <a:prstGeom prst="rect">
            <a:avLst/>
          </a:prstGeom>
          <a:solidFill>
            <a:srgbClr val="FFF1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BB4F940-907D-9070-A0E0-E84641E73566}"/>
              </a:ext>
            </a:extLst>
          </p:cNvPr>
          <p:cNvCxnSpPr/>
          <p:nvPr/>
        </p:nvCxnSpPr>
        <p:spPr>
          <a:xfrm>
            <a:off x="3002642" y="2994707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151DFC-BED1-A2DA-D87B-FE4CA45205E2}"/>
              </a:ext>
            </a:extLst>
          </p:cNvPr>
          <p:cNvSpPr/>
          <p:nvPr/>
        </p:nvSpPr>
        <p:spPr>
          <a:xfrm>
            <a:off x="2672441" y="1161144"/>
            <a:ext cx="203200" cy="2025651"/>
          </a:xfrm>
          <a:prstGeom prst="rect">
            <a:avLst/>
          </a:prstGeom>
          <a:solidFill>
            <a:srgbClr val="FF4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A99B15F-F279-8FC2-6C5F-562A7E28D80C}"/>
              </a:ext>
            </a:extLst>
          </p:cNvPr>
          <p:cNvSpPr/>
          <p:nvPr/>
        </p:nvSpPr>
        <p:spPr>
          <a:xfrm>
            <a:off x="2881674" y="1151619"/>
            <a:ext cx="390164" cy="2035175"/>
          </a:xfrm>
          <a:prstGeom prst="rect">
            <a:avLst/>
          </a:prstGeom>
          <a:solidFill>
            <a:srgbClr val="8BB8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251E47B-B312-1222-BED6-2242C8665F31}"/>
              </a:ext>
            </a:extLst>
          </p:cNvPr>
          <p:cNvSpPr/>
          <p:nvPr/>
        </p:nvSpPr>
        <p:spPr>
          <a:xfrm>
            <a:off x="2615292" y="1151619"/>
            <a:ext cx="45719" cy="2041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4DC694-5D05-0826-F904-A0C8AB81A05A}"/>
              </a:ext>
            </a:extLst>
          </p:cNvPr>
          <p:cNvGrpSpPr/>
          <p:nvPr/>
        </p:nvGrpSpPr>
        <p:grpSpPr>
          <a:xfrm>
            <a:off x="3783692" y="1156130"/>
            <a:ext cx="1400172" cy="2056177"/>
            <a:chOff x="3783692" y="1156130"/>
            <a:chExt cx="1400172" cy="205617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C4CA2A-840C-0A7A-70CA-CEC449D3010D}"/>
                </a:ext>
              </a:extLst>
            </p:cNvPr>
            <p:cNvGrpSpPr/>
            <p:nvPr/>
          </p:nvGrpSpPr>
          <p:grpSpPr>
            <a:xfrm>
              <a:off x="3783692" y="1870982"/>
              <a:ext cx="685800" cy="485775"/>
              <a:chOff x="2428875" y="3943350"/>
              <a:chExt cx="685800" cy="48577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61073-E649-46BC-247F-A089F981605F}"/>
                  </a:ext>
                </a:extLst>
              </p:cNvPr>
              <p:cNvSpPr/>
              <p:nvPr/>
            </p:nvSpPr>
            <p:spPr>
              <a:xfrm>
                <a:off x="2428875" y="4086225"/>
                <a:ext cx="557212" cy="2285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Flowchart: Alternate Process 23">
                <a:extLst>
                  <a:ext uri="{FF2B5EF4-FFF2-40B4-BE49-F238E27FC236}">
                    <a16:creationId xmlns:a16="http://schemas.microsoft.com/office/drawing/2014/main" id="{CF092159-BBD1-C622-7C55-416E6092437D}"/>
                  </a:ext>
                </a:extLst>
              </p:cNvPr>
              <p:cNvSpPr/>
              <p:nvPr/>
            </p:nvSpPr>
            <p:spPr>
              <a:xfrm>
                <a:off x="2986088" y="3943350"/>
                <a:ext cx="128587" cy="485775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032C73B-70B6-1BA2-32B4-F4C8BDBBF6AA}"/>
                </a:ext>
              </a:extLst>
            </p:cNvPr>
            <p:cNvGrpSpPr/>
            <p:nvPr/>
          </p:nvGrpSpPr>
          <p:grpSpPr>
            <a:xfrm>
              <a:off x="4428852" y="1156130"/>
              <a:ext cx="755012" cy="2056177"/>
              <a:chOff x="4428852" y="1156130"/>
              <a:chExt cx="755012" cy="2056177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5830DDD-C736-6EA0-DB4A-05C8FFCA22D4}"/>
                  </a:ext>
                </a:extLst>
              </p:cNvPr>
              <p:cNvSpPr/>
              <p:nvPr/>
            </p:nvSpPr>
            <p:spPr>
              <a:xfrm>
                <a:off x="4428852" y="1156130"/>
                <a:ext cx="46990" cy="205470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51D2DD-79FC-8895-C76A-18DEEE36DD79}"/>
                  </a:ext>
                </a:extLst>
              </p:cNvPr>
              <p:cNvSpPr/>
              <p:nvPr/>
            </p:nvSpPr>
            <p:spPr>
              <a:xfrm>
                <a:off x="4481649" y="1156608"/>
                <a:ext cx="702215" cy="2054223"/>
              </a:xfrm>
              <a:prstGeom prst="rect">
                <a:avLst/>
              </a:prstGeom>
              <a:solidFill>
                <a:srgbClr val="FFF1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61824D4-6B3E-282B-502C-6DBC2B720D1A}"/>
                  </a:ext>
                </a:extLst>
              </p:cNvPr>
              <p:cNvSpPr/>
              <p:nvPr/>
            </p:nvSpPr>
            <p:spPr>
              <a:xfrm>
                <a:off x="4486954" y="1156607"/>
                <a:ext cx="203200" cy="2041525"/>
              </a:xfrm>
              <a:prstGeom prst="rect">
                <a:avLst/>
              </a:prstGeom>
              <a:solidFill>
                <a:srgbClr val="FE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1843E3-EEF0-E991-7574-7C52F20C2B5C}"/>
                  </a:ext>
                </a:extLst>
              </p:cNvPr>
              <p:cNvSpPr/>
              <p:nvPr/>
            </p:nvSpPr>
            <p:spPr>
              <a:xfrm>
                <a:off x="4495685" y="1905907"/>
                <a:ext cx="134144" cy="42227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1A8F765-42F5-C41D-CF41-DD9886DD7689}"/>
                  </a:ext>
                </a:extLst>
              </p:cNvPr>
              <p:cNvSpPr/>
              <p:nvPr/>
            </p:nvSpPr>
            <p:spPr>
              <a:xfrm>
                <a:off x="4697773" y="1156608"/>
                <a:ext cx="417151" cy="2044700"/>
              </a:xfrm>
              <a:prstGeom prst="rect">
                <a:avLst/>
              </a:prstGeom>
              <a:solidFill>
                <a:srgbClr val="8BB8E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1946734-2955-0959-A857-8576672E6066}"/>
                  </a:ext>
                </a:extLst>
              </p:cNvPr>
              <p:cNvSpPr/>
              <p:nvPr/>
            </p:nvSpPr>
            <p:spPr>
              <a:xfrm>
                <a:off x="4688884" y="1156607"/>
                <a:ext cx="45719" cy="20557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58AFF2B-0A74-4051-9582-F1E51F95ECF4}"/>
              </a:ext>
            </a:extLst>
          </p:cNvPr>
          <p:cNvSpPr/>
          <p:nvPr/>
        </p:nvSpPr>
        <p:spPr>
          <a:xfrm>
            <a:off x="6642100" y="1173502"/>
            <a:ext cx="63500" cy="20550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F66BBB-51A8-2416-6CDA-A3CE3CA79E74}"/>
              </a:ext>
            </a:extLst>
          </p:cNvPr>
          <p:cNvSpPr/>
          <p:nvPr/>
        </p:nvSpPr>
        <p:spPr>
          <a:xfrm>
            <a:off x="6708548" y="1173027"/>
            <a:ext cx="702215" cy="2054223"/>
          </a:xfrm>
          <a:prstGeom prst="rect">
            <a:avLst/>
          </a:prstGeom>
          <a:solidFill>
            <a:srgbClr val="FFF1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0EBA5B-F929-CABD-E801-BE73B36802EE}"/>
              </a:ext>
            </a:extLst>
          </p:cNvPr>
          <p:cNvSpPr/>
          <p:nvPr/>
        </p:nvSpPr>
        <p:spPr>
          <a:xfrm>
            <a:off x="6705600" y="1173502"/>
            <a:ext cx="219073" cy="2048669"/>
          </a:xfrm>
          <a:prstGeom prst="rect">
            <a:avLst/>
          </a:prstGeom>
          <a:solidFill>
            <a:srgbClr val="FF47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8ECF12-6EB2-A626-75BD-F3C9C40BFBC5}"/>
              </a:ext>
            </a:extLst>
          </p:cNvPr>
          <p:cNvGrpSpPr/>
          <p:nvPr/>
        </p:nvGrpSpPr>
        <p:grpSpPr>
          <a:xfrm>
            <a:off x="6193526" y="1884578"/>
            <a:ext cx="556658" cy="489626"/>
            <a:chOff x="5974892" y="1904569"/>
            <a:chExt cx="556658" cy="48962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5ADBD3-908B-2000-B93C-749238472302}"/>
                </a:ext>
              </a:extLst>
            </p:cNvPr>
            <p:cNvGrpSpPr/>
            <p:nvPr/>
          </p:nvGrpSpPr>
          <p:grpSpPr>
            <a:xfrm>
              <a:off x="5974892" y="1904569"/>
              <a:ext cx="457199" cy="485775"/>
              <a:chOff x="2428873" y="3943350"/>
              <a:chExt cx="710921" cy="48577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0721EF9-37EC-9837-C260-95DE21132E59}"/>
                  </a:ext>
                </a:extLst>
              </p:cNvPr>
              <p:cNvSpPr/>
              <p:nvPr/>
            </p:nvSpPr>
            <p:spPr>
              <a:xfrm>
                <a:off x="2428873" y="4086225"/>
                <a:ext cx="557213" cy="2285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Flowchart: Alternate Process 38">
                <a:extLst>
                  <a:ext uri="{FF2B5EF4-FFF2-40B4-BE49-F238E27FC236}">
                    <a16:creationId xmlns:a16="http://schemas.microsoft.com/office/drawing/2014/main" id="{357866AB-A382-5DB5-6A6F-6C1F6917437E}"/>
                  </a:ext>
                </a:extLst>
              </p:cNvPr>
              <p:cNvSpPr/>
              <p:nvPr/>
            </p:nvSpPr>
            <p:spPr>
              <a:xfrm>
                <a:off x="3001559" y="3943350"/>
                <a:ext cx="138235" cy="485775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5C716FAD-E9A2-005F-EC33-74CF692B1C97}"/>
                </a:ext>
              </a:extLst>
            </p:cNvPr>
            <p:cNvSpPr/>
            <p:nvPr/>
          </p:nvSpPr>
          <p:spPr>
            <a:xfrm rot="5400000">
              <a:off x="6114435" y="1977079"/>
              <a:ext cx="476250" cy="357981"/>
            </a:xfrm>
            <a:prstGeom prst="blockArc">
              <a:avLst>
                <a:gd name="adj1" fmla="val 10762933"/>
                <a:gd name="adj2" fmla="val 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F6E4035-ADF7-C960-67BE-7EA799F61946}"/>
              </a:ext>
            </a:extLst>
          </p:cNvPr>
          <p:cNvSpPr/>
          <p:nvPr/>
        </p:nvSpPr>
        <p:spPr>
          <a:xfrm>
            <a:off x="6933880" y="1174295"/>
            <a:ext cx="395607" cy="20456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C781A72D-501D-6609-CAA4-C3B1215FEFE3}"/>
              </a:ext>
            </a:extLst>
          </p:cNvPr>
          <p:cNvSpPr/>
          <p:nvPr/>
        </p:nvSpPr>
        <p:spPr>
          <a:xfrm rot="16200000">
            <a:off x="6490651" y="1956934"/>
            <a:ext cx="1371600" cy="457200"/>
          </a:xfrm>
          <a:prstGeom prst="trapezoid">
            <a:avLst>
              <a:gd name="adj" fmla="val 2177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7064473-DC5E-D3DF-42B0-8CBB45E77652}"/>
              </a:ext>
            </a:extLst>
          </p:cNvPr>
          <p:cNvCxnSpPr/>
          <p:nvPr/>
        </p:nvCxnSpPr>
        <p:spPr>
          <a:xfrm>
            <a:off x="7122157" y="2993119"/>
            <a:ext cx="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9FB016A-8669-5545-8755-580FD9C16DDF}"/>
              </a:ext>
            </a:extLst>
          </p:cNvPr>
          <p:cNvCxnSpPr>
            <a:cxnSpLocks/>
          </p:cNvCxnSpPr>
          <p:nvPr/>
        </p:nvCxnSpPr>
        <p:spPr>
          <a:xfrm flipH="1">
            <a:off x="3071813" y="3019198"/>
            <a:ext cx="1312182" cy="1181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7FCDCFD-5BC6-D1B6-41E8-018054B4C5AA}"/>
              </a:ext>
            </a:extLst>
          </p:cNvPr>
          <p:cNvSpPr/>
          <p:nvPr/>
        </p:nvSpPr>
        <p:spPr>
          <a:xfrm>
            <a:off x="6926896" y="1173956"/>
            <a:ext cx="47785" cy="20482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FDD8CB2-D77D-B78C-EAF4-243B686F4CEF}"/>
              </a:ext>
            </a:extLst>
          </p:cNvPr>
          <p:cNvSpPr/>
          <p:nvPr/>
        </p:nvSpPr>
        <p:spPr>
          <a:xfrm>
            <a:off x="2876594" y="1152525"/>
            <a:ext cx="45719" cy="20326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E356C3-5D3E-17CB-78A7-C0920414E73D}"/>
              </a:ext>
            </a:extLst>
          </p:cNvPr>
          <p:cNvCxnSpPr>
            <a:cxnSpLocks/>
          </p:cNvCxnSpPr>
          <p:nvPr/>
        </p:nvCxnSpPr>
        <p:spPr>
          <a:xfrm>
            <a:off x="9530336" y="3076121"/>
            <a:ext cx="0" cy="35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67D064-2092-A9DD-3EB7-11CF16748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871718" cy="855138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12F5E584-4E7B-F536-F8A3-70DC7FDC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087" y="280383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solidFill>
                  <a:schemeClr val="tx1"/>
                </a:solidFill>
              </a:rPr>
              <a:t>Layered Systems Issues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64A9303-6787-7B29-156F-56F8181ED6D3}"/>
              </a:ext>
            </a:extLst>
          </p:cNvPr>
          <p:cNvSpPr/>
          <p:nvPr/>
        </p:nvSpPr>
        <p:spPr>
          <a:xfrm rot="5400000">
            <a:off x="6530893" y="1986231"/>
            <a:ext cx="498874" cy="289321"/>
          </a:xfrm>
          <a:prstGeom prst="blockArc">
            <a:avLst>
              <a:gd name="adj1" fmla="val 10800000"/>
              <a:gd name="adj2" fmla="val 377062"/>
              <a:gd name="adj3" fmla="val 10662"/>
            </a:avLst>
          </a:prstGeom>
          <a:solidFill>
            <a:schemeClr val="accent6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C61AC5C-F434-9131-82A1-1BA1B25E6E4A}"/>
              </a:ext>
            </a:extLst>
          </p:cNvPr>
          <p:cNvSpPr/>
          <p:nvPr/>
        </p:nvSpPr>
        <p:spPr>
          <a:xfrm>
            <a:off x="9262609" y="1504496"/>
            <a:ext cx="414337" cy="1343025"/>
          </a:xfrm>
          <a:prstGeom prst="arc">
            <a:avLst>
              <a:gd name="adj1" fmla="val 16200000"/>
              <a:gd name="adj2" fmla="val 537595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EE5BE6-2C1E-1661-1808-1FF8DB9FCB0C}"/>
              </a:ext>
            </a:extLst>
          </p:cNvPr>
          <p:cNvSpPr/>
          <p:nvPr/>
        </p:nvSpPr>
        <p:spPr>
          <a:xfrm>
            <a:off x="8851220" y="1173027"/>
            <a:ext cx="702215" cy="2054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C87A42-C1E7-111A-8956-49D1504A80FF}"/>
              </a:ext>
            </a:extLst>
          </p:cNvPr>
          <p:cNvSpPr/>
          <p:nvPr/>
        </p:nvSpPr>
        <p:spPr>
          <a:xfrm>
            <a:off x="8864145" y="1175884"/>
            <a:ext cx="203200" cy="2046287"/>
          </a:xfrm>
          <a:prstGeom prst="rect">
            <a:avLst/>
          </a:prstGeom>
          <a:solidFill>
            <a:srgbClr val="FF47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19F76A-3A4D-A2EC-FD22-3D64A56DE2FD}"/>
              </a:ext>
            </a:extLst>
          </p:cNvPr>
          <p:cNvSpPr/>
          <p:nvPr/>
        </p:nvSpPr>
        <p:spPr>
          <a:xfrm>
            <a:off x="9076553" y="1174296"/>
            <a:ext cx="396060" cy="2051844"/>
          </a:xfrm>
          <a:prstGeom prst="rect">
            <a:avLst/>
          </a:prstGeom>
          <a:solidFill>
            <a:srgbClr val="8BB8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0F959E0F-4C64-A378-4F2F-3455958AEA91}"/>
              </a:ext>
            </a:extLst>
          </p:cNvPr>
          <p:cNvSpPr/>
          <p:nvPr/>
        </p:nvSpPr>
        <p:spPr>
          <a:xfrm rot="16200000">
            <a:off x="8633323" y="1956934"/>
            <a:ext cx="1371600" cy="457200"/>
          </a:xfrm>
          <a:prstGeom prst="trapezoid">
            <a:avLst>
              <a:gd name="adj" fmla="val 2177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F75549E-EBE0-473F-4883-8A164D0A9B51}"/>
              </a:ext>
            </a:extLst>
          </p:cNvPr>
          <p:cNvSpPr/>
          <p:nvPr/>
        </p:nvSpPr>
        <p:spPr>
          <a:xfrm>
            <a:off x="8806836" y="1173024"/>
            <a:ext cx="45719" cy="20540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712FEC-1EB5-10A0-D286-E3979A19D369}"/>
              </a:ext>
            </a:extLst>
          </p:cNvPr>
          <p:cNvSpPr/>
          <p:nvPr/>
        </p:nvSpPr>
        <p:spPr>
          <a:xfrm>
            <a:off x="8805409" y="1849777"/>
            <a:ext cx="226218" cy="202407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92BE9-E723-E259-8A6A-041C63AF8EAE}"/>
              </a:ext>
            </a:extLst>
          </p:cNvPr>
          <p:cNvSpPr/>
          <p:nvPr/>
        </p:nvSpPr>
        <p:spPr>
          <a:xfrm>
            <a:off x="8800646" y="2304596"/>
            <a:ext cx="233362" cy="157163"/>
          </a:xfrm>
          <a:prstGeom prst="rect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6BF109-407F-B226-4114-FF152B057619}"/>
              </a:ext>
            </a:extLst>
          </p:cNvPr>
          <p:cNvSpPr/>
          <p:nvPr/>
        </p:nvSpPr>
        <p:spPr>
          <a:xfrm>
            <a:off x="9090682" y="1173977"/>
            <a:ext cx="47104" cy="2053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697494-940E-9388-76D3-6318BB899594}"/>
              </a:ext>
            </a:extLst>
          </p:cNvPr>
          <p:cNvSpPr/>
          <p:nvPr/>
        </p:nvSpPr>
        <p:spPr>
          <a:xfrm>
            <a:off x="8843508" y="1809296"/>
            <a:ext cx="609600" cy="685800"/>
          </a:xfrm>
          <a:prstGeom prst="ellipse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B61686-BA48-C425-3D7E-D2284636DC1A}"/>
              </a:ext>
            </a:extLst>
          </p:cNvPr>
          <p:cNvGrpSpPr/>
          <p:nvPr/>
        </p:nvGrpSpPr>
        <p:grpSpPr>
          <a:xfrm>
            <a:off x="8810169" y="1921217"/>
            <a:ext cx="388140" cy="473075"/>
            <a:chOff x="5223672" y="4090197"/>
            <a:chExt cx="938371" cy="47625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0DF6AC7-E113-BD8A-B41B-BE7DB7382BF6}"/>
                </a:ext>
              </a:extLst>
            </p:cNvPr>
            <p:cNvGrpSpPr/>
            <p:nvPr/>
          </p:nvGrpSpPr>
          <p:grpSpPr>
            <a:xfrm>
              <a:off x="5223672" y="4097383"/>
              <a:ext cx="796652" cy="465090"/>
              <a:chOff x="2428879" y="3950540"/>
              <a:chExt cx="808074" cy="46509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58474C0-7E82-C29B-1D54-0E73F0D4089A}"/>
                  </a:ext>
                </a:extLst>
              </p:cNvPr>
              <p:cNvSpPr/>
              <p:nvPr/>
            </p:nvSpPr>
            <p:spPr>
              <a:xfrm>
                <a:off x="2428879" y="4086225"/>
                <a:ext cx="557212" cy="2285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Flowchart: Alternate Process 53">
                <a:extLst>
                  <a:ext uri="{FF2B5EF4-FFF2-40B4-BE49-F238E27FC236}">
                    <a16:creationId xmlns:a16="http://schemas.microsoft.com/office/drawing/2014/main" id="{E47935CF-4B13-C985-8EC8-490BB0841E1F}"/>
                  </a:ext>
                </a:extLst>
              </p:cNvPr>
              <p:cNvSpPr/>
              <p:nvPr/>
            </p:nvSpPr>
            <p:spPr>
              <a:xfrm>
                <a:off x="2986089" y="3950540"/>
                <a:ext cx="250864" cy="465090"/>
              </a:xfrm>
              <a:prstGeom prst="flowChartAlternateProces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7D866F1A-CAC2-04FC-1538-76D79790377E}"/>
                </a:ext>
              </a:extLst>
            </p:cNvPr>
            <p:cNvSpPr/>
            <p:nvPr/>
          </p:nvSpPr>
          <p:spPr>
            <a:xfrm rot="5400000">
              <a:off x="5649800" y="4054204"/>
              <a:ext cx="476250" cy="548236"/>
            </a:xfrm>
            <a:prstGeom prst="blockArc">
              <a:avLst>
                <a:gd name="adj1" fmla="val 10242913"/>
                <a:gd name="adj2" fmla="val 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669E87F-C57F-07F2-CE01-8596538C3E5A}"/>
              </a:ext>
            </a:extLst>
          </p:cNvPr>
          <p:cNvSpPr txBox="1"/>
          <p:nvPr/>
        </p:nvSpPr>
        <p:spPr>
          <a:xfrm>
            <a:off x="3815839" y="3386528"/>
            <a:ext cx="18538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Denser, Stiffer and brittle region for Initial Impact resistance (Tip Deterioration)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9163DD-684C-3F86-0D31-6B17EDCB898D}"/>
              </a:ext>
            </a:extLst>
          </p:cNvPr>
          <p:cNvSpPr txBox="1"/>
          <p:nvPr/>
        </p:nvSpPr>
        <p:spPr>
          <a:xfrm>
            <a:off x="6254239" y="3415331"/>
            <a:ext cx="15823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Transferred Energy Absorption and K.E. dissipation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C809F3-50CC-FCDB-FB4A-B9AB9D7F5054}"/>
              </a:ext>
            </a:extLst>
          </p:cNvPr>
          <p:cNvSpPr txBox="1"/>
          <p:nvPr/>
        </p:nvSpPr>
        <p:spPr>
          <a:xfrm>
            <a:off x="8516879" y="3383581"/>
            <a:ext cx="1772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Cushioning effect and prevents backlash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12A3C-FB65-1046-51BC-4C2BBC16AC9B}"/>
              </a:ext>
            </a:extLst>
          </p:cNvPr>
          <p:cNvSpPr txBox="1"/>
          <p:nvPr/>
        </p:nvSpPr>
        <p:spPr>
          <a:xfrm>
            <a:off x="2205661" y="3411021"/>
            <a:ext cx="1653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667713-FAC3-3CD2-5CDB-9FAE34B896E3}"/>
              </a:ext>
            </a:extLst>
          </p:cNvPr>
          <p:cNvSpPr/>
          <p:nvPr/>
        </p:nvSpPr>
        <p:spPr>
          <a:xfrm>
            <a:off x="4403722" y="4557489"/>
            <a:ext cx="1357313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Ceramics, RHA Sheets, etc.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3DF3795-8064-6D5E-8BD4-E04B8E545789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082379" y="4314825"/>
            <a:ext cx="0" cy="24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0ADA9776-ECF5-3DED-1B71-145B5D31B6FB}"/>
              </a:ext>
            </a:extLst>
          </p:cNvPr>
          <p:cNvGraphicFramePr>
            <a:graphicFrameLocks noGrp="1"/>
          </p:cNvGraphicFramePr>
          <p:nvPr/>
        </p:nvGraphicFramePr>
        <p:xfrm>
          <a:off x="4139509" y="5100185"/>
          <a:ext cx="2311149" cy="12581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11149">
                  <a:extLst>
                    <a:ext uri="{9D8B030D-6E8A-4147-A177-3AD203B41FA5}">
                      <a16:colId xmlns:a16="http://schemas.microsoft.com/office/drawing/2014/main" val="800389800"/>
                    </a:ext>
                  </a:extLst>
                </a:gridCol>
              </a:tblGrid>
              <a:tr h="2893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465289"/>
                  </a:ext>
                </a:extLst>
              </a:tr>
              <a:tr h="34373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Limited-Multi hit Capacity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647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Strong Backing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07609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Heavier and Cost-Ineffective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88012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9ED062D-3EF2-5CB3-6107-1E947C6C12B7}"/>
              </a:ext>
            </a:extLst>
          </p:cNvPr>
          <p:cNvCxnSpPr>
            <a:cxnSpLocks/>
          </p:cNvCxnSpPr>
          <p:nvPr/>
        </p:nvCxnSpPr>
        <p:spPr>
          <a:xfrm>
            <a:off x="7179355" y="4194628"/>
            <a:ext cx="0" cy="19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71F4FBB-085C-700E-BE55-F5092918836B}"/>
              </a:ext>
            </a:extLst>
          </p:cNvPr>
          <p:cNvSpPr/>
          <p:nvPr/>
        </p:nvSpPr>
        <p:spPr>
          <a:xfrm>
            <a:off x="6635977" y="4424107"/>
            <a:ext cx="2243137" cy="4892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CMF, Origami Structures, Corrugations, etc.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6D6F6BF4-99C4-8E93-8D13-067C91AD5D89}"/>
              </a:ext>
            </a:extLst>
          </p:cNvPr>
          <p:cNvGraphicFramePr>
            <a:graphicFrameLocks noGrp="1"/>
          </p:cNvGraphicFramePr>
          <p:nvPr/>
        </p:nvGraphicFramePr>
        <p:xfrm>
          <a:off x="6638079" y="5023360"/>
          <a:ext cx="2540181" cy="1277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0181">
                  <a:extLst>
                    <a:ext uri="{9D8B030D-6E8A-4147-A177-3AD203B41FA5}">
                      <a16:colId xmlns:a16="http://schemas.microsoft.com/office/drawing/2014/main" val="800389800"/>
                    </a:ext>
                  </a:extLst>
                </a:gridCol>
              </a:tblGrid>
              <a:tr h="2671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465289"/>
                  </a:ext>
                </a:extLst>
              </a:tr>
              <a:tr h="33378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Manufacturing Complexity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16475"/>
                  </a:ext>
                </a:extLst>
              </a:tr>
              <a:tr h="33409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Multi-Hit (deformed cells)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076091"/>
                  </a:ext>
                </a:extLst>
              </a:tr>
              <a:tr h="294612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 vs Energy Absorption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88012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498CDDCD-1C3F-0BE3-D9EE-225155E0D7E0}"/>
              </a:ext>
            </a:extLst>
          </p:cNvPr>
          <p:cNvSpPr/>
          <p:nvPr/>
        </p:nvSpPr>
        <p:spPr>
          <a:xfrm>
            <a:off x="9032504" y="4267987"/>
            <a:ext cx="1640030" cy="2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Aluminum Backing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B821B23-93F0-4ECA-701B-DD41DE0EA3D4}"/>
              </a:ext>
            </a:extLst>
          </p:cNvPr>
          <p:cNvCxnSpPr>
            <a:cxnSpLocks/>
          </p:cNvCxnSpPr>
          <p:nvPr/>
        </p:nvCxnSpPr>
        <p:spPr>
          <a:xfrm>
            <a:off x="9415208" y="3868244"/>
            <a:ext cx="0" cy="355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C7E631E-4DD6-74D0-683D-3F686C161FC5}"/>
              </a:ext>
            </a:extLst>
          </p:cNvPr>
          <p:cNvSpPr/>
          <p:nvPr/>
        </p:nvSpPr>
        <p:spPr>
          <a:xfrm>
            <a:off x="1909082" y="4303036"/>
            <a:ext cx="1550759" cy="457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Fiber Reinforced Composites 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BC9A6038-90E4-8A24-908F-52A8C1D68CD4}"/>
              </a:ext>
            </a:extLst>
          </p:cNvPr>
          <p:cNvGraphicFramePr>
            <a:graphicFrameLocks noGrp="1"/>
          </p:cNvGraphicFramePr>
          <p:nvPr/>
        </p:nvGraphicFramePr>
        <p:xfrm>
          <a:off x="1122816" y="4797629"/>
          <a:ext cx="2844800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737938272"/>
                    </a:ext>
                  </a:extLst>
                </a:gridCol>
              </a:tblGrid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Issues (FRC)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8678677"/>
                  </a:ext>
                </a:extLst>
              </a:tr>
              <a:tr h="426058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Delamination, Matrix Cracking, Fiber Failure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831336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Moisture Sensitive e.g. aramid fibers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739074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 in Manufacturing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539812"/>
                  </a:ext>
                </a:extLst>
              </a:tr>
              <a:tr h="25062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68414"/>
                  </a:ext>
                </a:extLst>
              </a:tr>
            </a:tbl>
          </a:graphicData>
        </a:graphic>
      </p:graphicFrame>
      <p:sp>
        <p:nvSpPr>
          <p:cNvPr id="29" name="Block Arc 28">
            <a:extLst>
              <a:ext uri="{FF2B5EF4-FFF2-40B4-BE49-F238E27FC236}">
                <a16:creationId xmlns:a16="http://schemas.microsoft.com/office/drawing/2014/main" id="{94802B3D-AB90-0A95-61DE-482224C79E32}"/>
              </a:ext>
            </a:extLst>
          </p:cNvPr>
          <p:cNvSpPr/>
          <p:nvPr/>
        </p:nvSpPr>
        <p:spPr>
          <a:xfrm rot="5400000">
            <a:off x="6437311" y="1843586"/>
            <a:ext cx="731520" cy="609600"/>
          </a:xfrm>
          <a:prstGeom prst="blockArc">
            <a:avLst>
              <a:gd name="adj1" fmla="val 11121764"/>
              <a:gd name="adj2" fmla="val 21540743"/>
              <a:gd name="adj3" fmla="val 14417"/>
            </a:avLst>
          </a:prstGeom>
          <a:solidFill>
            <a:schemeClr val="accent6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0F7A469-9B01-AD82-D99D-FF9A75C987EA}"/>
              </a:ext>
            </a:extLst>
          </p:cNvPr>
          <p:cNvSpPr/>
          <p:nvPr/>
        </p:nvSpPr>
        <p:spPr>
          <a:xfrm rot="5400000">
            <a:off x="6354443" y="1788341"/>
            <a:ext cx="1107758" cy="743903"/>
          </a:xfrm>
          <a:prstGeom prst="blockArc">
            <a:avLst>
              <a:gd name="adj1" fmla="val 11121764"/>
              <a:gd name="adj2" fmla="val 21540743"/>
              <a:gd name="adj3" fmla="val 14417"/>
            </a:avLst>
          </a:prstGeom>
          <a:solidFill>
            <a:schemeClr val="accent6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9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solidFill>
                  <a:schemeClr val="tx1"/>
                </a:solidFill>
              </a:rPr>
              <a:t>Conceptualization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3A7D030-423A-A6ED-26D4-23412E5E5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2458" r="18711" b="2359"/>
          <a:stretch/>
        </p:blipFill>
        <p:spPr>
          <a:xfrm>
            <a:off x="1276661" y="1220509"/>
            <a:ext cx="2279449" cy="2379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BBECD8EF-680C-1DEB-5D6D-E590B195153E}"/>
              </a:ext>
            </a:extLst>
          </p:cNvPr>
          <p:cNvSpPr/>
          <p:nvPr/>
        </p:nvSpPr>
        <p:spPr>
          <a:xfrm>
            <a:off x="3135619" y="3240966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9EBBE173-06AC-0E6D-34C8-2E047EDF7B1D}"/>
              </a:ext>
            </a:extLst>
          </p:cNvPr>
          <p:cNvSpPr/>
          <p:nvPr/>
        </p:nvSpPr>
        <p:spPr>
          <a:xfrm>
            <a:off x="3190765" y="3327092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A35E83A4-C14A-3E56-6DB5-3BC9BD08A8ED}"/>
              </a:ext>
            </a:extLst>
          </p:cNvPr>
          <p:cNvSpPr/>
          <p:nvPr/>
        </p:nvSpPr>
        <p:spPr>
          <a:xfrm>
            <a:off x="3290299" y="3266759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B292FA47-D830-7E63-9944-74453A3E26F3}"/>
              </a:ext>
            </a:extLst>
          </p:cNvPr>
          <p:cNvSpPr/>
          <p:nvPr/>
        </p:nvSpPr>
        <p:spPr>
          <a:xfrm>
            <a:off x="3235153" y="343853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B9B9118E-2C3E-B6C9-C1E5-394164DFD92E}"/>
              </a:ext>
            </a:extLst>
          </p:cNvPr>
          <p:cNvSpPr/>
          <p:nvPr/>
        </p:nvSpPr>
        <p:spPr>
          <a:xfrm>
            <a:off x="3421147" y="330822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4233F906-C9EB-B779-D4A8-0CA945D05D6F}"/>
              </a:ext>
            </a:extLst>
          </p:cNvPr>
          <p:cNvSpPr/>
          <p:nvPr/>
        </p:nvSpPr>
        <p:spPr>
          <a:xfrm>
            <a:off x="3398413" y="342430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4C224254-A62C-8467-EDB8-BBA6C0F9BBDD}"/>
              </a:ext>
            </a:extLst>
          </p:cNvPr>
          <p:cNvSpPr/>
          <p:nvPr/>
        </p:nvSpPr>
        <p:spPr>
          <a:xfrm>
            <a:off x="3354024" y="353930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D1829523-ABAC-3222-DAE6-E8198822A2C1}"/>
              </a:ext>
            </a:extLst>
          </p:cNvPr>
          <p:cNvSpPr/>
          <p:nvPr/>
        </p:nvSpPr>
        <p:spPr>
          <a:xfrm>
            <a:off x="3493747" y="3389710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3A590F-56F8-75EF-01F4-014AAF93FFA6}"/>
              </a:ext>
            </a:extLst>
          </p:cNvPr>
          <p:cNvCxnSpPr>
            <a:stCxn id="89" idx="7"/>
          </p:cNvCxnSpPr>
          <p:nvPr/>
        </p:nvCxnSpPr>
        <p:spPr>
          <a:xfrm>
            <a:off x="3569523" y="3404011"/>
            <a:ext cx="480897" cy="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5E787118-539A-9CDE-F34C-88AA97935E2C}"/>
              </a:ext>
            </a:extLst>
          </p:cNvPr>
          <p:cNvSpPr/>
          <p:nvPr/>
        </p:nvSpPr>
        <p:spPr>
          <a:xfrm>
            <a:off x="4050419" y="3175019"/>
            <a:ext cx="2498510" cy="1038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Densely Graded Layer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Initial Impact Absorption and Abrasive Bullet Tip Deterioration  (Harder + Abrasive Wear)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947CF22-0D35-0548-B633-8FBD7820D711}"/>
              </a:ext>
            </a:extLst>
          </p:cNvPr>
          <p:cNvSpPr/>
          <p:nvPr/>
        </p:nvSpPr>
        <p:spPr>
          <a:xfrm>
            <a:off x="3322878" y="2458460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C5F2B28F-7F1D-31F8-3819-8074A26C290E}"/>
              </a:ext>
            </a:extLst>
          </p:cNvPr>
          <p:cNvSpPr/>
          <p:nvPr/>
        </p:nvSpPr>
        <p:spPr>
          <a:xfrm>
            <a:off x="3378024" y="254458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CBDD1889-3E05-B302-ED52-70752B7C2F12}"/>
              </a:ext>
            </a:extLst>
          </p:cNvPr>
          <p:cNvSpPr/>
          <p:nvPr/>
        </p:nvSpPr>
        <p:spPr>
          <a:xfrm>
            <a:off x="3477558" y="2484253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EF09E782-F6E2-ADB7-60F9-2571A5980F71}"/>
              </a:ext>
            </a:extLst>
          </p:cNvPr>
          <p:cNvSpPr/>
          <p:nvPr/>
        </p:nvSpPr>
        <p:spPr>
          <a:xfrm>
            <a:off x="3422412" y="2656031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505A12B1-6687-F026-F5C8-CF41E49EACC7}"/>
              </a:ext>
            </a:extLst>
          </p:cNvPr>
          <p:cNvSpPr/>
          <p:nvPr/>
        </p:nvSpPr>
        <p:spPr>
          <a:xfrm>
            <a:off x="3608406" y="252571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059AF0AA-F0D5-24D4-891A-CF6392CC890B}"/>
              </a:ext>
            </a:extLst>
          </p:cNvPr>
          <p:cNvSpPr/>
          <p:nvPr/>
        </p:nvSpPr>
        <p:spPr>
          <a:xfrm>
            <a:off x="3585672" y="2641801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996BBF63-3F5B-07EF-210E-03F6B2BC6FB6}"/>
              </a:ext>
            </a:extLst>
          </p:cNvPr>
          <p:cNvSpPr/>
          <p:nvPr/>
        </p:nvSpPr>
        <p:spPr>
          <a:xfrm>
            <a:off x="3541283" y="2756797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49A283F-59FC-E62C-61B3-FECFEE18C02E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3783438" y="2666303"/>
            <a:ext cx="2342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D4649B3-FBBE-773B-635C-941629DFC38C}"/>
              </a:ext>
            </a:extLst>
          </p:cNvPr>
          <p:cNvSpPr/>
          <p:nvPr/>
        </p:nvSpPr>
        <p:spPr>
          <a:xfrm>
            <a:off x="4050419" y="2213147"/>
            <a:ext cx="2431835" cy="6911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Dense Region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Backing to Absorb Residual Energy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1813DEA-DF09-190E-925F-F21AF516B9E2}"/>
              </a:ext>
            </a:extLst>
          </p:cNvPr>
          <p:cNvSpPr/>
          <p:nvPr/>
        </p:nvSpPr>
        <p:spPr>
          <a:xfrm>
            <a:off x="3290119" y="1393489"/>
            <a:ext cx="460560" cy="415686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B8022778-48F7-99DD-6366-D14205745B3F}"/>
              </a:ext>
            </a:extLst>
          </p:cNvPr>
          <p:cNvSpPr/>
          <p:nvPr/>
        </p:nvSpPr>
        <p:spPr>
          <a:xfrm>
            <a:off x="3345265" y="1479615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5EB6FAC3-2ED7-6BE7-079C-00F1D5D759F6}"/>
              </a:ext>
            </a:extLst>
          </p:cNvPr>
          <p:cNvSpPr/>
          <p:nvPr/>
        </p:nvSpPr>
        <p:spPr>
          <a:xfrm>
            <a:off x="3444799" y="1419282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E92D6F19-E2A8-3538-8B2E-070DF9990D32}"/>
              </a:ext>
            </a:extLst>
          </p:cNvPr>
          <p:cNvSpPr/>
          <p:nvPr/>
        </p:nvSpPr>
        <p:spPr>
          <a:xfrm>
            <a:off x="3389653" y="1591060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96E4172F-3AF7-26BD-60BB-E0CFE3A3FCB7}"/>
              </a:ext>
            </a:extLst>
          </p:cNvPr>
          <p:cNvSpPr/>
          <p:nvPr/>
        </p:nvSpPr>
        <p:spPr>
          <a:xfrm>
            <a:off x="3575647" y="146074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F98C1BB-E7BE-DFFB-72F3-AA811343A5F6}"/>
              </a:ext>
            </a:extLst>
          </p:cNvPr>
          <p:cNvSpPr/>
          <p:nvPr/>
        </p:nvSpPr>
        <p:spPr>
          <a:xfrm>
            <a:off x="3552913" y="1576830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5AF43F39-E85B-DE69-E0E0-2607E5BD07F3}"/>
              </a:ext>
            </a:extLst>
          </p:cNvPr>
          <p:cNvSpPr/>
          <p:nvPr/>
        </p:nvSpPr>
        <p:spPr>
          <a:xfrm>
            <a:off x="3508524" y="1691826"/>
            <a:ext cx="88777" cy="97654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EA3CC31-9BA3-3FAB-8D5D-BEBC1203F7AA}"/>
              </a:ext>
            </a:extLst>
          </p:cNvPr>
          <p:cNvCxnSpPr>
            <a:cxnSpLocks/>
            <a:stCxn id="108" idx="6"/>
          </p:cNvCxnSpPr>
          <p:nvPr/>
        </p:nvCxnSpPr>
        <p:spPr>
          <a:xfrm>
            <a:off x="3750679" y="1601332"/>
            <a:ext cx="2342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2803E28-B36B-BA4F-5B49-DE92FA2750BA}"/>
              </a:ext>
            </a:extLst>
          </p:cNvPr>
          <p:cNvSpPr/>
          <p:nvPr/>
        </p:nvSpPr>
        <p:spPr>
          <a:xfrm>
            <a:off x="4017660" y="1220510"/>
            <a:ext cx="2464594" cy="6188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Barely Dense or Neat Matrix Region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Cushioning Effect(Preventing Backlash)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91C3D99-D953-98AF-5103-73F8867C1823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3135619" y="3448809"/>
            <a:ext cx="79997" cy="352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92C8BBD-A562-BC93-28A7-E2DF98DF0A7B}"/>
              </a:ext>
            </a:extLst>
          </p:cNvPr>
          <p:cNvSpPr/>
          <p:nvPr/>
        </p:nvSpPr>
        <p:spPr>
          <a:xfrm>
            <a:off x="2930953" y="3801715"/>
            <a:ext cx="1006176" cy="226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 Inclusions</a:t>
            </a:r>
          </a:p>
        </p:txBody>
      </p:sp>
      <p:sp>
        <p:nvSpPr>
          <p:cNvPr id="121" name="Flowchart: Stored Data 120">
            <a:extLst>
              <a:ext uri="{FF2B5EF4-FFF2-40B4-BE49-F238E27FC236}">
                <a16:creationId xmlns:a16="http://schemas.microsoft.com/office/drawing/2014/main" id="{82A1D917-5928-B93F-71F2-18CF13814CD0}"/>
              </a:ext>
            </a:extLst>
          </p:cNvPr>
          <p:cNvSpPr/>
          <p:nvPr/>
        </p:nvSpPr>
        <p:spPr>
          <a:xfrm rot="5400000">
            <a:off x="2003124" y="3786954"/>
            <a:ext cx="947176" cy="566691"/>
          </a:xfrm>
          <a:prstGeom prst="flowChartOnlineStorag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Projectile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CC0191C9-BE56-25F8-1805-A93AE1638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45849"/>
              </p:ext>
            </p:extLst>
          </p:nvPr>
        </p:nvGraphicFramePr>
        <p:xfrm>
          <a:off x="3019141" y="4295654"/>
          <a:ext cx="7453595" cy="217617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7453595">
                  <a:extLst>
                    <a:ext uri="{9D8B030D-6E8A-4147-A177-3AD203B41FA5}">
                      <a16:colId xmlns:a16="http://schemas.microsoft.com/office/drawing/2014/main" val="1746928970"/>
                    </a:ext>
                  </a:extLst>
                </a:gridCol>
              </a:tblGrid>
              <a:tr h="2670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 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57544"/>
                  </a:ext>
                </a:extLst>
              </a:tr>
              <a:tr h="26709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 particles increased the surface area resulting in better bonding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837671"/>
                  </a:ext>
                </a:extLst>
              </a:tr>
              <a:tr h="26709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abrasive nature of sand provides initial tip deterioration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593326"/>
                  </a:ext>
                </a:extLst>
              </a:tr>
              <a:tr h="26709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Tailorable directional properties by varying particle size and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23332"/>
                  </a:ext>
                </a:extLst>
              </a:tr>
              <a:tr h="438813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Corrugated sheets act as stiff barriers or energy-absorbent mesh sheets at the end provide energy transfer to a larger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060736"/>
                  </a:ext>
                </a:extLst>
              </a:tr>
              <a:tr h="438813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Comparatively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cost, lightweight (Ceramics and metals), and manufacturing suitable structures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39659"/>
                  </a:ext>
                </a:extLst>
              </a:tr>
            </a:tbl>
          </a:graphicData>
        </a:graphic>
      </p:graphicFrame>
      <p:pic>
        <p:nvPicPr>
          <p:cNvPr id="126" name="Picture 125">
            <a:extLst>
              <a:ext uri="{FF2B5EF4-FFF2-40B4-BE49-F238E27FC236}">
                <a16:creationId xmlns:a16="http://schemas.microsoft.com/office/drawing/2014/main" id="{6685BAE6-5055-56C3-9789-89D73157C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1217325"/>
            <a:ext cx="956433" cy="2379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8192D71-8A90-18AB-6A38-9637B1C17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6"/>
          <a:stretch/>
        </p:blipFill>
        <p:spPr>
          <a:xfrm>
            <a:off x="8587003" y="1232577"/>
            <a:ext cx="2279449" cy="2451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Graphic 141" descr="Lighthouse scene">
            <a:extLst>
              <a:ext uri="{FF2B5EF4-FFF2-40B4-BE49-F238E27FC236}">
                <a16:creationId xmlns:a16="http://schemas.microsoft.com/office/drawing/2014/main" id="{5CF771B7-E0BB-BB2A-4D54-71DD8FD21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247"/>
          <a:stretch/>
        </p:blipFill>
        <p:spPr>
          <a:xfrm>
            <a:off x="8392434" y="3132655"/>
            <a:ext cx="2675545" cy="247126"/>
          </a:xfrm>
          <a:prstGeom prst="rect">
            <a:avLst/>
          </a:prstGeom>
        </p:spPr>
      </p:pic>
      <p:pic>
        <p:nvPicPr>
          <p:cNvPr id="143" name="Graphic 142" descr="Lighthouse scene">
            <a:extLst>
              <a:ext uri="{FF2B5EF4-FFF2-40B4-BE49-F238E27FC236}">
                <a16:creationId xmlns:a16="http://schemas.microsoft.com/office/drawing/2014/main" id="{56CF97DB-9016-BDC8-B90E-CEA05A428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247"/>
          <a:stretch/>
        </p:blipFill>
        <p:spPr>
          <a:xfrm>
            <a:off x="8392434" y="2580968"/>
            <a:ext cx="2675545" cy="247126"/>
          </a:xfrm>
          <a:prstGeom prst="rect">
            <a:avLst/>
          </a:prstGeom>
        </p:spPr>
      </p:pic>
      <p:pic>
        <p:nvPicPr>
          <p:cNvPr id="144" name="Graphic 143" descr="Lighthouse scene">
            <a:extLst>
              <a:ext uri="{FF2B5EF4-FFF2-40B4-BE49-F238E27FC236}">
                <a16:creationId xmlns:a16="http://schemas.microsoft.com/office/drawing/2014/main" id="{C9C6DEB0-350D-F679-1F25-F6D9CC783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247"/>
          <a:stretch/>
        </p:blipFill>
        <p:spPr>
          <a:xfrm>
            <a:off x="8388954" y="1984382"/>
            <a:ext cx="2675545" cy="247126"/>
          </a:xfrm>
          <a:prstGeom prst="rect">
            <a:avLst/>
          </a:prstGeom>
        </p:spPr>
      </p:pic>
      <p:pic>
        <p:nvPicPr>
          <p:cNvPr id="145" name="Graphic 144" descr="Lighthouse scene">
            <a:extLst>
              <a:ext uri="{FF2B5EF4-FFF2-40B4-BE49-F238E27FC236}">
                <a16:creationId xmlns:a16="http://schemas.microsoft.com/office/drawing/2014/main" id="{A17E0010-7645-5E43-695F-CB9A6D439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6247"/>
          <a:stretch/>
        </p:blipFill>
        <p:spPr>
          <a:xfrm>
            <a:off x="8388953" y="1535918"/>
            <a:ext cx="2675545" cy="247126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4CBE1DA-9BD7-04C0-1659-E68811281B76}"/>
              </a:ext>
            </a:extLst>
          </p:cNvPr>
          <p:cNvCxnSpPr>
            <a:cxnSpLocks/>
          </p:cNvCxnSpPr>
          <p:nvPr/>
        </p:nvCxnSpPr>
        <p:spPr>
          <a:xfrm flipH="1" flipV="1">
            <a:off x="8209018" y="3027030"/>
            <a:ext cx="342900" cy="25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6D85CF9-F632-B417-64F8-3D2AF5554AF4}"/>
              </a:ext>
            </a:extLst>
          </p:cNvPr>
          <p:cNvCxnSpPr>
            <a:cxnSpLocks/>
          </p:cNvCxnSpPr>
          <p:nvPr/>
        </p:nvCxnSpPr>
        <p:spPr>
          <a:xfrm flipH="1">
            <a:off x="8209018" y="2681555"/>
            <a:ext cx="307815" cy="12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FFAB11F-AD94-B067-5576-645EF7593FA7}"/>
              </a:ext>
            </a:extLst>
          </p:cNvPr>
          <p:cNvCxnSpPr>
            <a:cxnSpLocks/>
          </p:cNvCxnSpPr>
          <p:nvPr/>
        </p:nvCxnSpPr>
        <p:spPr>
          <a:xfrm flipH="1">
            <a:off x="8175681" y="1703966"/>
            <a:ext cx="322102" cy="10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46D0DB3-9930-42B8-7918-3535C97C8488}"/>
              </a:ext>
            </a:extLst>
          </p:cNvPr>
          <p:cNvCxnSpPr>
            <a:cxnSpLocks/>
          </p:cNvCxnSpPr>
          <p:nvPr/>
        </p:nvCxnSpPr>
        <p:spPr>
          <a:xfrm flipH="1" flipV="1">
            <a:off x="8209018" y="2001171"/>
            <a:ext cx="311107" cy="12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89BE34E-678A-06E1-E841-D55A69CF0038}"/>
              </a:ext>
            </a:extLst>
          </p:cNvPr>
          <p:cNvSpPr/>
          <p:nvPr/>
        </p:nvSpPr>
        <p:spPr>
          <a:xfrm>
            <a:off x="6999506" y="2725314"/>
            <a:ext cx="1142657" cy="5099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Corrugated GI/Al Sheets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4A0C1BA-868A-5EE3-80BD-1646567CF28A}"/>
              </a:ext>
            </a:extLst>
          </p:cNvPr>
          <p:cNvSpPr/>
          <p:nvPr/>
        </p:nvSpPr>
        <p:spPr>
          <a:xfrm>
            <a:off x="6943804" y="1714836"/>
            <a:ext cx="1142657" cy="4470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Corrugated Mesh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A925BF5-8414-7467-FE2D-4503CD4043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9" t="11375" r="35417" b="11614"/>
          <a:stretch/>
        </p:blipFill>
        <p:spPr>
          <a:xfrm>
            <a:off x="11067979" y="2567675"/>
            <a:ext cx="919973" cy="905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FCFD9688-E0D6-FAA3-B6D3-E29368E58C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0" t="20419" r="28597" b="12799"/>
          <a:stretch/>
        </p:blipFill>
        <p:spPr>
          <a:xfrm>
            <a:off x="11049351" y="1437350"/>
            <a:ext cx="919973" cy="944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672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04568" cy="6911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1ADAE1-4145-EE06-ADB3-4BCB02146EBD}"/>
              </a:ext>
            </a:extLst>
          </p:cNvPr>
          <p:cNvSpPr txBox="1"/>
          <p:nvPr/>
        </p:nvSpPr>
        <p:spPr>
          <a:xfrm>
            <a:off x="5161288" y="4005928"/>
            <a:ext cx="1869423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Battery Of Tests</a:t>
            </a:r>
          </a:p>
          <a:p>
            <a:pPr algn="ctr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(Uniform Distribution of sand)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AAE4B2-C7EC-F1D3-E678-512088C75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 r="13704"/>
          <a:stretch/>
        </p:blipFill>
        <p:spPr>
          <a:xfrm>
            <a:off x="5473817" y="4746303"/>
            <a:ext cx="1003354" cy="1442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968050-8901-1B53-0C50-E17FDAC4EF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30" y="4746303"/>
            <a:ext cx="1082001" cy="1434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9470AF1-D9EC-C7E0-13C2-329CA44C4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17" y="4746303"/>
            <a:ext cx="1058870" cy="1426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113984-3838-F67C-E5FD-7D7B20CBDF26}"/>
              </a:ext>
            </a:extLst>
          </p:cNvPr>
          <p:cNvSpPr txBox="1"/>
          <p:nvPr/>
        </p:nvSpPr>
        <p:spPr>
          <a:xfrm>
            <a:off x="5350526" y="6284920"/>
            <a:ext cx="159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I-Zod Impact Test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F808A7-C80B-7856-0EA0-C53093311775}"/>
              </a:ext>
            </a:extLst>
          </p:cNvPr>
          <p:cNvSpPr txBox="1"/>
          <p:nvPr/>
        </p:nvSpPr>
        <p:spPr>
          <a:xfrm>
            <a:off x="3577531" y="6231320"/>
            <a:ext cx="1164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Tensile Test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DBD879-E705-9B98-59D5-72E297964C8A}"/>
              </a:ext>
            </a:extLst>
          </p:cNvPr>
          <p:cNvSpPr txBox="1"/>
          <p:nvPr/>
        </p:nvSpPr>
        <p:spPr>
          <a:xfrm>
            <a:off x="7244400" y="6192747"/>
            <a:ext cx="1227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Shore D Hardness Test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A7CB1DE-B148-5236-2DEA-226C132D899B}"/>
              </a:ext>
            </a:extLst>
          </p:cNvPr>
          <p:cNvGrpSpPr/>
          <p:nvPr/>
        </p:nvGrpSpPr>
        <p:grpSpPr>
          <a:xfrm>
            <a:off x="975850" y="1420870"/>
            <a:ext cx="10497464" cy="2008130"/>
            <a:chOff x="641756" y="15978613"/>
            <a:chExt cx="9049214" cy="129445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6B4CE2D-61B1-4274-158E-70EFA67EF1BC}"/>
                </a:ext>
              </a:extLst>
            </p:cNvPr>
            <p:cNvSpPr/>
            <p:nvPr/>
          </p:nvSpPr>
          <p:spPr>
            <a:xfrm>
              <a:off x="2187245" y="16281196"/>
              <a:ext cx="1199077" cy="58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Mold Preparation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294022B-1EE1-A920-793D-5BBD22D54336}"/>
                </a:ext>
              </a:extLst>
            </p:cNvPr>
            <p:cNvSpPr/>
            <p:nvPr/>
          </p:nvSpPr>
          <p:spPr>
            <a:xfrm>
              <a:off x="3899635" y="16278382"/>
              <a:ext cx="1199613" cy="597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Preparation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55DDFE-D57D-3CA4-1DEF-DB70281FF893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5099248" y="16576907"/>
              <a:ext cx="28485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F46FCC9-B1AA-C31F-0037-172628DB0DBB}"/>
                </a:ext>
              </a:extLst>
            </p:cNvPr>
            <p:cNvCxnSpPr>
              <a:cxnSpLocks/>
            </p:cNvCxnSpPr>
            <p:nvPr/>
          </p:nvCxnSpPr>
          <p:spPr>
            <a:xfrm>
              <a:off x="5367535" y="16234217"/>
              <a:ext cx="83973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39EC245-7562-94C1-A532-CBAED2C4A2C4}"/>
                </a:ext>
              </a:extLst>
            </p:cNvPr>
            <p:cNvSpPr/>
            <p:nvPr/>
          </p:nvSpPr>
          <p:spPr>
            <a:xfrm>
              <a:off x="6191554" y="15978613"/>
              <a:ext cx="1282413" cy="5232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ER099 Epoxy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528D8A9-555F-F6DF-B663-F2FC1A1D2A03}"/>
                </a:ext>
              </a:extLst>
            </p:cNvPr>
            <p:cNvSpPr/>
            <p:nvPr/>
          </p:nvSpPr>
          <p:spPr>
            <a:xfrm>
              <a:off x="6230287" y="16758085"/>
              <a:ext cx="1282412" cy="5149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LY556 Epoxy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31C15BE-9C19-DAC0-DCE6-28D2A0129D65}"/>
                </a:ext>
              </a:extLst>
            </p:cNvPr>
            <p:cNvCxnSpPr>
              <a:cxnSpLocks/>
            </p:cNvCxnSpPr>
            <p:nvPr/>
          </p:nvCxnSpPr>
          <p:spPr>
            <a:xfrm>
              <a:off x="7484824" y="16198530"/>
              <a:ext cx="52699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EB42D93-5FB8-67F0-2371-6E68233B17E1}"/>
                </a:ext>
              </a:extLst>
            </p:cNvPr>
            <p:cNvSpPr/>
            <p:nvPr/>
          </p:nvSpPr>
          <p:spPr>
            <a:xfrm>
              <a:off x="8564465" y="16286599"/>
              <a:ext cx="1126505" cy="5888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Curing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B7B2D90-C8EE-8DA4-7DD8-3ADB4C7D9B67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1673931" y="16574564"/>
              <a:ext cx="513314" cy="51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8883F9C-B87E-C3B4-A8BA-0368CAB2123F}"/>
                </a:ext>
              </a:extLst>
            </p:cNvPr>
            <p:cNvCxnSpPr>
              <a:cxnSpLocks/>
            </p:cNvCxnSpPr>
            <p:nvPr/>
          </p:nvCxnSpPr>
          <p:spPr>
            <a:xfrm>
              <a:off x="5384104" y="16234217"/>
              <a:ext cx="0" cy="7950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EEEF825-EE02-2DD2-1A9F-E0859C19F164}"/>
                </a:ext>
              </a:extLst>
            </p:cNvPr>
            <p:cNvCxnSpPr>
              <a:cxnSpLocks/>
            </p:cNvCxnSpPr>
            <p:nvPr/>
          </p:nvCxnSpPr>
          <p:spPr>
            <a:xfrm>
              <a:off x="5367535" y="17015576"/>
              <a:ext cx="8627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58E6341-BDB4-19BA-711A-1F4338F07EAE}"/>
                </a:ext>
              </a:extLst>
            </p:cNvPr>
            <p:cNvSpPr/>
            <p:nvPr/>
          </p:nvSpPr>
          <p:spPr>
            <a:xfrm>
              <a:off x="641756" y="16281195"/>
              <a:ext cx="1032175" cy="5970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Sand Pre-Processing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9F5F142-BA09-EEC0-5C02-D30ACFE142ED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3386322" y="16576369"/>
              <a:ext cx="513313" cy="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6F58EBC-9670-DB12-048E-58459973F506}"/>
                </a:ext>
              </a:extLst>
            </p:cNvPr>
            <p:cNvCxnSpPr>
              <a:cxnSpLocks/>
            </p:cNvCxnSpPr>
            <p:nvPr/>
          </p:nvCxnSpPr>
          <p:spPr>
            <a:xfrm>
              <a:off x="8010441" y="16208753"/>
              <a:ext cx="0" cy="7950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989E964-D893-34D6-97C2-A095DF17C8A8}"/>
                </a:ext>
              </a:extLst>
            </p:cNvPr>
            <p:cNvCxnSpPr>
              <a:cxnSpLocks/>
            </p:cNvCxnSpPr>
            <p:nvPr/>
          </p:nvCxnSpPr>
          <p:spPr>
            <a:xfrm>
              <a:off x="7512699" y="17014429"/>
              <a:ext cx="499122" cy="11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504C789-BBEA-F349-4356-B4B520EA073F}"/>
                </a:ext>
              </a:extLst>
            </p:cNvPr>
            <p:cNvCxnSpPr>
              <a:cxnSpLocks/>
            </p:cNvCxnSpPr>
            <p:nvPr/>
          </p:nvCxnSpPr>
          <p:spPr>
            <a:xfrm>
              <a:off x="8011821" y="16589727"/>
              <a:ext cx="545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ight Brace 84">
            <a:extLst>
              <a:ext uri="{FF2B5EF4-FFF2-40B4-BE49-F238E27FC236}">
                <a16:creationId xmlns:a16="http://schemas.microsoft.com/office/drawing/2014/main" id="{1511E0E1-0AED-0EE1-4F3D-5117E6DB8A02}"/>
              </a:ext>
            </a:extLst>
          </p:cNvPr>
          <p:cNvSpPr/>
          <p:nvPr/>
        </p:nvSpPr>
        <p:spPr>
          <a:xfrm rot="5400000">
            <a:off x="5678452" y="-1271762"/>
            <a:ext cx="683974" cy="9788884"/>
          </a:xfrm>
          <a:prstGeom prst="rightBrace">
            <a:avLst>
              <a:gd name="adj1" fmla="val 8333"/>
              <a:gd name="adj2" fmla="val 495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244654-9BFC-300C-6864-8673C88C19A0}"/>
              </a:ext>
            </a:extLst>
          </p:cNvPr>
          <p:cNvSpPr txBox="1"/>
          <p:nvPr/>
        </p:nvSpPr>
        <p:spPr>
          <a:xfrm>
            <a:off x="6477171" y="1497851"/>
            <a:ext cx="1028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Experiment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41A2DF4-1B7D-39B0-F18A-4A4F05A6F27A}"/>
              </a:ext>
            </a:extLst>
          </p:cNvPr>
          <p:cNvSpPr txBox="1"/>
          <p:nvPr/>
        </p:nvSpPr>
        <p:spPr>
          <a:xfrm>
            <a:off x="6443937" y="3047468"/>
            <a:ext cx="1028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Experiment 2</a:t>
            </a:r>
          </a:p>
        </p:txBody>
      </p:sp>
    </p:spTree>
    <p:extLst>
      <p:ext uri="{BB962C8B-B14F-4D97-AF65-F5344CB8AC3E}">
        <p14:creationId xmlns:p14="http://schemas.microsoft.com/office/powerpoint/2010/main" val="345152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9C26C-AF22-254B-171C-9DFE499A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IN" sz="3200" dirty="0">
                <a:solidFill>
                  <a:schemeClr val="tx1"/>
                </a:solidFill>
              </a:rPr>
              <a:t>ER099 Epoxy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D9F6B-1CB6-5528-0DDD-20FF1AA25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19ED8-7649-A2EA-5CE9-1E9AA21B504F}"/>
              </a:ext>
            </a:extLst>
          </p:cNvPr>
          <p:cNvSpPr txBox="1"/>
          <p:nvPr/>
        </p:nvSpPr>
        <p:spPr>
          <a:xfrm>
            <a:off x="8997148" y="1293753"/>
            <a:ext cx="265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Drawbacks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D80BB1-2612-9B6B-AB1C-799EAF21C553}"/>
              </a:ext>
            </a:extLst>
          </p:cNvPr>
          <p:cNvSpPr/>
          <p:nvPr/>
        </p:nvSpPr>
        <p:spPr>
          <a:xfrm>
            <a:off x="271282" y="5378131"/>
            <a:ext cx="3743324" cy="933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(120%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MPa (125% increase)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7409A9-1AA5-CE3D-5814-6C566D98DE4E}"/>
              </a:ext>
            </a:extLst>
          </p:cNvPr>
          <p:cNvSpPr/>
          <p:nvPr/>
        </p:nvSpPr>
        <p:spPr>
          <a:xfrm>
            <a:off x="4572001" y="5378131"/>
            <a:ext cx="3605396" cy="9334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J/m (7% increase)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50% sand –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J/m (32% increase)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FA29B-EAC6-7016-BCA3-0222F9A70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6" y="1416208"/>
            <a:ext cx="4166640" cy="3804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4B2F17-3EB6-CFF9-6EC2-E572376F0B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76" y="1416208"/>
            <a:ext cx="4160750" cy="38046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F0E5B6-54DB-B5D0-03E6-4FC29B2A37B6}"/>
              </a:ext>
            </a:extLst>
          </p:cNvPr>
          <p:cNvCxnSpPr/>
          <p:nvPr/>
        </p:nvCxnSpPr>
        <p:spPr>
          <a:xfrm>
            <a:off x="8807294" y="1383981"/>
            <a:ext cx="0" cy="49276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4D0E37-E28E-85CA-F257-C9E6613C8863}"/>
              </a:ext>
            </a:extLst>
          </p:cNvPr>
          <p:cNvSpPr txBox="1"/>
          <p:nvPr/>
        </p:nvSpPr>
        <p:spPr>
          <a:xfrm>
            <a:off x="8997148" y="1663085"/>
            <a:ext cx="2986461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of sand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bonding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Shrinking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Trapped air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strength affected by post-curing.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7441F-772E-3142-154D-91701B3F0FE1}"/>
              </a:ext>
            </a:extLst>
          </p:cNvPr>
          <p:cNvSpPr txBox="1"/>
          <p:nvPr/>
        </p:nvSpPr>
        <p:spPr>
          <a:xfrm>
            <a:off x="124448" y="1030010"/>
            <a:ext cx="707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Tensile and Impact Test Results</a:t>
            </a:r>
          </a:p>
        </p:txBody>
      </p:sp>
    </p:spTree>
    <p:extLst>
      <p:ext uri="{BB962C8B-B14F-4D97-AF65-F5344CB8AC3E}">
        <p14:creationId xmlns:p14="http://schemas.microsoft.com/office/powerpoint/2010/main" val="181954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D20C7-0A23-7E2D-3A7F-894422D6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765856-D1ED-2456-987A-376F961C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232757"/>
            <a:ext cx="7741328" cy="691167"/>
          </a:xfr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r>
              <a:rPr lang="en-US" sz="3200" dirty="0">
                <a:solidFill>
                  <a:schemeClr val="tx1"/>
                </a:solidFill>
              </a:rPr>
              <a:t>LY556 Epoxy Test Results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0441A3-F683-0FFC-6C60-68703FD549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2" y="232757"/>
            <a:ext cx="795518" cy="7803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F5354B-046D-0180-8953-B13ABC781D7D}"/>
              </a:ext>
            </a:extLst>
          </p:cNvPr>
          <p:cNvSpPr/>
          <p:nvPr/>
        </p:nvSpPr>
        <p:spPr>
          <a:xfrm>
            <a:off x="714376" y="5014913"/>
            <a:ext cx="3500438" cy="1400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0.3mm(70%sand) – 1810MPa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0.425mm(60%)- 1445Mpa and drop at 70% (agglomeration)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E0A056-CBED-4E4D-9899-3C35B035049E}"/>
              </a:ext>
            </a:extLst>
          </p:cNvPr>
          <p:cNvSpPr/>
          <p:nvPr/>
        </p:nvSpPr>
        <p:spPr>
          <a:xfrm>
            <a:off x="4452938" y="5029200"/>
            <a:ext cx="3500438" cy="14001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0.3mm (70%) –210J/m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0.425mm (60%) –100 J/m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0.6mm (70%) – 150 J/m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8A6B9E-110A-688A-44C4-612AD2246433}"/>
              </a:ext>
            </a:extLst>
          </p:cNvPr>
          <p:cNvSpPr/>
          <p:nvPr/>
        </p:nvSpPr>
        <p:spPr>
          <a:xfrm>
            <a:off x="8210551" y="5024438"/>
            <a:ext cx="3500438" cy="1390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 mm (70% sand) – 83.5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0.425 mm (70% sand) -89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0.6 mm (70% sand) – 92.5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58307-96A4-4154-95B8-2072AA4AFC4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089" y="1490663"/>
            <a:ext cx="3385185" cy="332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BFDC2-67FA-4557-F8AE-19A0028A717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521" y="1462088"/>
            <a:ext cx="3456941" cy="3367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9DCEA-B918-A0C6-2A2C-7C51FF05F3D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" y="1477963"/>
            <a:ext cx="3470909" cy="332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45AE1-168B-FAE0-9114-676A211F5C56}"/>
              </a:ext>
            </a:extLst>
          </p:cNvPr>
          <p:cNvSpPr txBox="1"/>
          <p:nvPr/>
        </p:nvSpPr>
        <p:spPr>
          <a:xfrm>
            <a:off x="743902" y="1088461"/>
            <a:ext cx="34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Tensile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6456C-E2A9-4631-F62D-1542F1664A98}"/>
              </a:ext>
            </a:extLst>
          </p:cNvPr>
          <p:cNvSpPr txBox="1"/>
          <p:nvPr/>
        </p:nvSpPr>
        <p:spPr>
          <a:xfrm>
            <a:off x="4467702" y="1118143"/>
            <a:ext cx="34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FA259-70CE-23F9-66F0-06DFBE3FAED9}"/>
              </a:ext>
            </a:extLst>
          </p:cNvPr>
          <p:cNvSpPr txBox="1"/>
          <p:nvPr/>
        </p:nvSpPr>
        <p:spPr>
          <a:xfrm>
            <a:off x="8191502" y="1082159"/>
            <a:ext cx="34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Shore D Hardness Test</a:t>
            </a:r>
          </a:p>
        </p:txBody>
      </p:sp>
    </p:spTree>
    <p:extLst>
      <p:ext uri="{BB962C8B-B14F-4D97-AF65-F5344CB8AC3E}">
        <p14:creationId xmlns:p14="http://schemas.microsoft.com/office/powerpoint/2010/main" val="28372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7" grpId="0" animBg="1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2873</Words>
  <Application>Microsoft Office PowerPoint</Application>
  <PresentationFormat>Widescreen</PresentationFormat>
  <Paragraphs>558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Times New Roman</vt:lpstr>
      <vt:lpstr>Wingdings</vt:lpstr>
      <vt:lpstr>Custom Design</vt:lpstr>
      <vt:lpstr>1_Custom Design</vt:lpstr>
      <vt:lpstr>2_Custom Design</vt:lpstr>
      <vt:lpstr>PowerPoint Presentation</vt:lpstr>
      <vt:lpstr>MOTIVATION</vt:lpstr>
      <vt:lpstr>MOTIVATION</vt:lpstr>
      <vt:lpstr>MOTIVATION</vt:lpstr>
      <vt:lpstr>Layered Systems Issues</vt:lpstr>
      <vt:lpstr>Conceptualization</vt:lpstr>
      <vt:lpstr>Methodology</vt:lpstr>
      <vt:lpstr>ER099 Epoxy Test Results</vt:lpstr>
      <vt:lpstr>LY556 Epoxy Test Results</vt:lpstr>
      <vt:lpstr>Effective Properties Extraction</vt:lpstr>
      <vt:lpstr>Simulation Studies Results and Findings</vt:lpstr>
      <vt:lpstr>Microstructural Analysis</vt:lpstr>
      <vt:lpstr>Preliminary Projectile Impact Studies</vt:lpstr>
      <vt:lpstr>Preliminary Projectile Impact Studies</vt:lpstr>
      <vt:lpstr>Conclusion</vt:lpstr>
      <vt:lpstr>References</vt:lpstr>
      <vt:lpstr>PowerPoint Presentation</vt:lpstr>
      <vt:lpstr>Materials</vt:lpstr>
      <vt:lpstr>Manufacturing Procedure-2</vt:lpstr>
      <vt:lpstr>Manufacturing Procedure-2</vt:lpstr>
      <vt:lpstr>Manufacturing Procedure-1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Shailesh</dc:creator>
  <cp:lastModifiedBy>Satya Namani</cp:lastModifiedBy>
  <cp:revision>41</cp:revision>
  <dcterms:modified xsi:type="dcterms:W3CDTF">2024-12-11T03:08:56Z</dcterms:modified>
</cp:coreProperties>
</file>